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5" r:id="rId2"/>
  </p:sldMasterIdLst>
  <p:notesMasterIdLst>
    <p:notesMasterId r:id="rId20"/>
  </p:notesMasterIdLst>
  <p:sldIdLst>
    <p:sldId id="257" r:id="rId3"/>
    <p:sldId id="274" r:id="rId4"/>
    <p:sldId id="265" r:id="rId5"/>
    <p:sldId id="286" r:id="rId6"/>
    <p:sldId id="308" r:id="rId7"/>
    <p:sldId id="284" r:id="rId8"/>
    <p:sldId id="269" r:id="rId9"/>
    <p:sldId id="275" r:id="rId10"/>
    <p:sldId id="276" r:id="rId11"/>
    <p:sldId id="272" r:id="rId12"/>
    <p:sldId id="273" r:id="rId13"/>
    <p:sldId id="280" r:id="rId14"/>
    <p:sldId id="279" r:id="rId15"/>
    <p:sldId id="282" r:id="rId16"/>
    <p:sldId id="309" r:id="rId17"/>
    <p:sldId id="285" r:id="rId18"/>
    <p:sldId id="30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72" userDrawn="1">
          <p15:clr>
            <a:srgbClr val="A4A3A4"/>
          </p15:clr>
        </p15:guide>
        <p15:guide id="3" pos="56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04A"/>
    <a:srgbClr val="384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046A6-4006-4CAF-807E-82707CF94F77}" v="1031" dt="2024-09-05T20:38:48.666"/>
    <p1510:client id="{7682B3EE-3F75-57EC-A580-105ED2E84D98}" v="3" dt="2024-09-05T16:37:36.699"/>
    <p1510:client id="{BE032C88-8501-9D4B-B274-B26353C05C45}" v="1792" dt="2024-09-05T18:09:00.250"/>
    <p1510:client id="{E070DC01-7D7C-F749-AC4A-94730AC14B7C}" v="1288" dt="2024-09-05T20:43:25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72"/>
        <p:guide pos="72"/>
        <p:guide pos="568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4A34D-2632-4BF9-A672-6A423465396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FC2C1-364E-4E28-BA61-1E5B82B6D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Agenda /sign in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6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7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E67A-581E-1E18-C26F-9573B9B1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A4312-DA64-1FCA-C9D7-3D0CD8EF6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24A6D-E852-6717-A601-9C51EC1A6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Yash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5077E-0367-F396-6A44-9F740540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3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50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01CF-0179-48CA-A544-FA35844A56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2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1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1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Saransh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Yash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FC2C1-364E-4E28-BA61-1E5B82B6D3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3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roof&#10;&#10;Description automatically generated">
            <a:extLst>
              <a:ext uri="{FF2B5EF4-FFF2-40B4-BE49-F238E27FC236}">
                <a16:creationId xmlns:a16="http://schemas.microsoft.com/office/drawing/2014/main" id="{C2BB3DD0-46EE-DAC3-C235-49F23BB07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/>
          <a:stretch/>
        </p:blipFill>
        <p:spPr>
          <a:xfrm>
            <a:off x="0" y="0"/>
            <a:ext cx="9144000" cy="4847290"/>
          </a:xfrm>
          <a:prstGeom prst="rect">
            <a:avLst/>
          </a:prstGeom>
          <a:effectLst>
            <a:reflection blurRad="6350" stA="210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538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9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3FC8-B19E-7552-51CB-DB6908084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9CAF7-A408-85FD-9D21-5C13C8785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3AA51-A22B-9F8C-51C9-C53377BC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731E-3402-4DEE-88C5-5B6A1A29BB9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3914-EF2B-6E5D-A78F-42FC46F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95B5-AFE0-7BBA-C21F-49A984DA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3F6C-B2FC-4C51-BE7D-CE06C4E9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50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7D1925-E4E4-5130-DF30-D1D8CBA28D4C}"/>
              </a:ext>
            </a:extLst>
          </p:cNvPr>
          <p:cNvSpPr/>
          <p:nvPr userDrawn="1"/>
        </p:nvSpPr>
        <p:spPr>
          <a:xfrm>
            <a:off x="0" y="6520546"/>
            <a:ext cx="9144000" cy="370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261E0-7349-4E6E-BAAC-125C8AA3804D}"/>
              </a:ext>
            </a:extLst>
          </p:cNvPr>
          <p:cNvCxnSpPr/>
          <p:nvPr userDrawn="1"/>
        </p:nvCxnSpPr>
        <p:spPr>
          <a:xfrm>
            <a:off x="0" y="6509658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3E1DF4-8221-4AB9-3A70-9F8C6BD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7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350" b="1"/>
            </a:lvl1pPr>
          </a:lstStyle>
          <a:p>
            <a:fld id="{A8B6A6A5-8837-444D-81FE-D5B56551E0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7D1925-E4E4-5130-DF30-D1D8CBA28D4C}"/>
              </a:ext>
            </a:extLst>
          </p:cNvPr>
          <p:cNvSpPr/>
          <p:nvPr userDrawn="1"/>
        </p:nvSpPr>
        <p:spPr>
          <a:xfrm>
            <a:off x="0" y="6520546"/>
            <a:ext cx="9144000" cy="370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261E0-7349-4E6E-BAAC-125C8AA3804D}"/>
              </a:ext>
            </a:extLst>
          </p:cNvPr>
          <p:cNvCxnSpPr/>
          <p:nvPr userDrawn="1"/>
        </p:nvCxnSpPr>
        <p:spPr>
          <a:xfrm>
            <a:off x="0" y="6509658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3E1DF4-8221-4AB9-3A70-9F8C6BD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7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350" b="1"/>
            </a:lvl1pPr>
          </a:lstStyle>
          <a:p>
            <a:fld id="{A8B6A6A5-8837-444D-81FE-D5B56551E0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6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2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4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36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84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7D1925-E4E4-5130-DF30-D1D8CBA28D4C}"/>
              </a:ext>
            </a:extLst>
          </p:cNvPr>
          <p:cNvSpPr/>
          <p:nvPr userDrawn="1"/>
        </p:nvSpPr>
        <p:spPr>
          <a:xfrm>
            <a:off x="0" y="6520546"/>
            <a:ext cx="9144000" cy="370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261E0-7349-4E6E-BAAC-125C8AA3804D}"/>
              </a:ext>
            </a:extLst>
          </p:cNvPr>
          <p:cNvCxnSpPr/>
          <p:nvPr userDrawn="1"/>
        </p:nvCxnSpPr>
        <p:spPr>
          <a:xfrm>
            <a:off x="0" y="6509658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3E1DF4-8221-4AB9-3A70-9F8C6BD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7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350" b="1"/>
            </a:lvl1pPr>
          </a:lstStyle>
          <a:p>
            <a:fld id="{A8B6A6A5-8837-444D-81FE-D5B56551E0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47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39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60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70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42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8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7D1925-E4E4-5130-DF30-D1D8CBA28D4C}"/>
              </a:ext>
            </a:extLst>
          </p:cNvPr>
          <p:cNvSpPr/>
          <p:nvPr userDrawn="1"/>
        </p:nvSpPr>
        <p:spPr>
          <a:xfrm>
            <a:off x="0" y="6520544"/>
            <a:ext cx="9144000" cy="370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261E0-7349-4E6E-BAAC-125C8AA3804D}"/>
              </a:ext>
            </a:extLst>
          </p:cNvPr>
          <p:cNvCxnSpPr/>
          <p:nvPr userDrawn="1"/>
        </p:nvCxnSpPr>
        <p:spPr>
          <a:xfrm>
            <a:off x="0" y="6509658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3E1DF4-8221-4AB9-3A70-9F8C6BD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800" b="1"/>
            </a:lvl1pPr>
          </a:lstStyle>
          <a:p>
            <a:fld id="{A8B6A6A5-8837-444D-81FE-D5B56551E0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8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7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6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5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59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BF2845-3CB2-43F9-AD12-E288733140E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B6A6A5-8837-444D-81FE-D5B56551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8C4CDF-23F6-ED1B-9975-9C053E211ABD}"/>
              </a:ext>
            </a:extLst>
          </p:cNvPr>
          <p:cNvSpPr/>
          <p:nvPr userDrawn="1"/>
        </p:nvSpPr>
        <p:spPr>
          <a:xfrm>
            <a:off x="0" y="-1"/>
            <a:ext cx="9144000" cy="87085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F2B043-E9FE-130D-3875-9542D1558AC4}"/>
              </a:ext>
            </a:extLst>
          </p:cNvPr>
          <p:cNvCxnSpPr/>
          <p:nvPr userDrawn="1"/>
        </p:nvCxnSpPr>
        <p:spPr>
          <a:xfrm>
            <a:off x="0" y="870863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a letter m&#10;&#10;Description automatically generated">
            <a:extLst>
              <a:ext uri="{FF2B5EF4-FFF2-40B4-BE49-F238E27FC236}">
                <a16:creationId xmlns:a16="http://schemas.microsoft.com/office/drawing/2014/main" id="{F61A8CCD-C2CB-EB95-31A4-5788B2F0EE7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244175"/>
            <a:ext cx="1812923" cy="3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1" r:id="rId13"/>
    <p:sldLayoutId id="214748366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224ED-D644-79DD-A490-A7DD13081433}"/>
              </a:ext>
            </a:extLst>
          </p:cNvPr>
          <p:cNvSpPr/>
          <p:nvPr userDrawn="1"/>
        </p:nvSpPr>
        <p:spPr>
          <a:xfrm>
            <a:off x="0" y="-1"/>
            <a:ext cx="9144000" cy="87085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48604A">
                  <a:alpha val="2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445DA-5061-8F27-76C5-7A1B0605226E}"/>
              </a:ext>
            </a:extLst>
          </p:cNvPr>
          <p:cNvCxnSpPr/>
          <p:nvPr userDrawn="1"/>
        </p:nvCxnSpPr>
        <p:spPr>
          <a:xfrm>
            <a:off x="0" y="870863"/>
            <a:ext cx="9144000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background with a letter m&#10;&#10;Description automatically generated">
            <a:extLst>
              <a:ext uri="{FF2B5EF4-FFF2-40B4-BE49-F238E27FC236}">
                <a16:creationId xmlns:a16="http://schemas.microsoft.com/office/drawing/2014/main" id="{A46F27AF-4357-0C97-C4E6-DC8538977E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244175"/>
            <a:ext cx="1812923" cy="3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324B71-977C-80A3-6007-CE491CE6C78C}"/>
              </a:ext>
            </a:extLst>
          </p:cNvPr>
          <p:cNvSpPr txBox="1"/>
          <p:nvPr/>
        </p:nvSpPr>
        <p:spPr>
          <a:xfrm>
            <a:off x="165383" y="5273055"/>
            <a:ext cx="57947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i="1" cap="small" baseline="0">
                <a:latin typeface="+mn-lt"/>
              </a:rPr>
              <a:t>Intro</a:t>
            </a:r>
            <a:r>
              <a:rPr lang="en-US" sz="4000" b="1" i="1" cap="small"/>
              <a:t> Meeting</a:t>
            </a:r>
            <a:endParaRPr lang="en-US" sz="4000" b="1" i="1" cap="small" baseline="0">
              <a:latin typeface="+mn-lt"/>
            </a:endParaRPr>
          </a:p>
          <a:p>
            <a:r>
              <a:rPr lang="en-US" sz="2400" b="1" i="1" cap="small"/>
              <a:t>September 5</a:t>
            </a:r>
            <a:r>
              <a:rPr lang="en-US" sz="2400" b="1" i="1" cap="small" baseline="30000"/>
              <a:t>th</a:t>
            </a:r>
            <a:r>
              <a:rPr lang="en-US" sz="2400" b="1" i="1" cap="small"/>
              <a:t>, 2024</a:t>
            </a:r>
            <a:endParaRPr lang="en-US" sz="2000" b="1" i="1" cap="small" baseline="0">
              <a:latin typeface="+mn-lt"/>
            </a:endParaRPr>
          </a:p>
        </p:txBody>
      </p:sp>
      <p:pic>
        <p:nvPicPr>
          <p:cNvPr id="3" name="Picture 2" descr="A black background with a letter m&#10;&#10;Description automatically generated">
            <a:extLst>
              <a:ext uri="{FF2B5EF4-FFF2-40B4-BE49-F238E27FC236}">
                <a16:creationId xmlns:a16="http://schemas.microsoft.com/office/drawing/2014/main" id="{14EF3CCB-D5CE-5F68-B10F-6E6F27F0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98" y="5482376"/>
            <a:ext cx="2813318" cy="610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031BF-EC72-202C-EB2D-753609DA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1" y="241299"/>
            <a:ext cx="1689099" cy="17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3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Private Credit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7483F-8BAB-D52D-1072-2B0E13FD4F35}"/>
              </a:ext>
            </a:extLst>
          </p:cNvPr>
          <p:cNvSpPr/>
          <p:nvPr/>
        </p:nvSpPr>
        <p:spPr>
          <a:xfrm>
            <a:off x="0" y="878775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cap="small">
                <a:solidFill>
                  <a:schemeClr val="tx1"/>
                </a:solidFill>
              </a:rPr>
              <a:t>Non-Bank Lending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616E17CE-D04F-078E-E776-5FBC75EC757F}"/>
              </a:ext>
            </a:extLst>
          </p:cNvPr>
          <p:cNvSpPr/>
          <p:nvPr/>
        </p:nvSpPr>
        <p:spPr>
          <a:xfrm>
            <a:off x="320630" y="1842074"/>
            <a:ext cx="6293923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/>
              <a:t>Private Credit Funds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A7893-11F1-D9D3-C1BE-9AF37FD6BF81}"/>
              </a:ext>
            </a:extLst>
          </p:cNvPr>
          <p:cNvSpPr txBox="1"/>
          <p:nvPr/>
        </p:nvSpPr>
        <p:spPr>
          <a:xfrm>
            <a:off x="320630" y="2351739"/>
            <a:ext cx="79918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Private Credit refers to non-bank lending to a privately held company.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These corporate loans are high yielding illiquid investments.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Investor lends money to the company in exchange for interest payments.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Also known as “Direct Lending” or “Private Lending”.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D9991F42-0C13-360C-BB7C-BDFFAB07AB21}"/>
              </a:ext>
            </a:extLst>
          </p:cNvPr>
          <p:cNvSpPr/>
          <p:nvPr/>
        </p:nvSpPr>
        <p:spPr>
          <a:xfrm>
            <a:off x="320630" y="4000375"/>
            <a:ext cx="5333087" cy="359155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/>
              <a:t>Who do they lend to?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A3312-91BF-A2EA-084C-14A53E1B67F8}"/>
              </a:ext>
            </a:extLst>
          </p:cNvPr>
          <p:cNvSpPr txBox="1"/>
          <p:nvPr/>
        </p:nvSpPr>
        <p:spPr>
          <a:xfrm>
            <a:off x="320630" y="4460712"/>
            <a:ext cx="5264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cs typeface="Calibri" panose="020F0502020204030204"/>
              </a:rPr>
              <a:t>Lending money to companies that are too small to raise money through corporate bonds and unable to get loans from banks.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cs typeface="Calibri" panose="020F0502020204030204"/>
              </a:rPr>
              <a:t>Companies willing to pay higher interest rate to get money faster and have more 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cs typeface="Calibri" panose="020F0502020204030204"/>
              </a:rPr>
              <a:t>Loans to companies that do not have typical needs or good credit ratings.</a:t>
            </a:r>
            <a:endParaRPr lang="en-US" b="1" i="1" cap="small"/>
          </a:p>
        </p:txBody>
      </p:sp>
      <p:pic>
        <p:nvPicPr>
          <p:cNvPr id="19" name="Picture 18" descr="A graph showing the share of Private Credit in the alternatives market.&#10;&#10;Description automatically generated with medium confidence">
            <a:extLst>
              <a:ext uri="{FF2B5EF4-FFF2-40B4-BE49-F238E27FC236}">
                <a16:creationId xmlns:a16="http://schemas.microsoft.com/office/drawing/2014/main" id="{C9B83248-E423-1F3B-B44E-7CAF33CDF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r="3662"/>
          <a:stretch/>
        </p:blipFill>
        <p:spPr>
          <a:xfrm>
            <a:off x="5867399" y="4000375"/>
            <a:ext cx="3148781" cy="20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0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Real Estate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6EEE9-E0F1-1D8D-1678-7920A2170C02}"/>
              </a:ext>
            </a:extLst>
          </p:cNvPr>
          <p:cNvSpPr/>
          <p:nvPr/>
        </p:nvSpPr>
        <p:spPr>
          <a:xfrm>
            <a:off x="0" y="878775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</a:rPr>
              <a:t> buying, managing, or developing properties to generate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CD492-2556-5B58-8048-6736AD1264A1}"/>
              </a:ext>
            </a:extLst>
          </p:cNvPr>
          <p:cNvSpPr txBox="1"/>
          <p:nvPr/>
        </p:nvSpPr>
        <p:spPr>
          <a:xfrm>
            <a:off x="85001" y="2247116"/>
            <a:ext cx="634695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b="1" i="1" cap="small">
                <a:cs typeface="Arial"/>
              </a:rPr>
              <a:t>Investments in real estate properties that generate income for investment purposes rather than as a primary residence.</a:t>
            </a:r>
            <a:endParaRPr lang="en-US" b="1" i="1" cap="small">
              <a:cs typeface="Calibri" panose="020F0502020204030204"/>
            </a:endParaRPr>
          </a:p>
          <a:p>
            <a:pPr algn="just"/>
            <a:endParaRPr lang="en-US" b="1" i="1" cap="small"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b="1" i="1" cap="small">
                <a:cs typeface="Arial"/>
              </a:rPr>
              <a:t>Investment groups includes institutional REITs and Private Equity Real Estate firms.</a:t>
            </a:r>
            <a:endParaRPr lang="en-US" b="1" i="1" cap="small">
              <a:cs typeface="Calibri" panose="020F0502020204030204"/>
            </a:endParaRPr>
          </a:p>
          <a:p>
            <a:pPr algn="just">
              <a:buFont typeface="Arial"/>
              <a:buChar char="•"/>
            </a:pPr>
            <a:endParaRPr lang="en-US" sz="2200" b="1" i="1" cap="small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C4860-BBF0-D9D4-368F-30D5126A72F4}"/>
              </a:ext>
            </a:extLst>
          </p:cNvPr>
          <p:cNvSpPr txBox="1"/>
          <p:nvPr/>
        </p:nvSpPr>
        <p:spPr>
          <a:xfrm>
            <a:off x="2631778" y="4498245"/>
            <a:ext cx="62939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b="1" i="1" cap="small">
                <a:ea typeface="+mn-lt"/>
                <a:cs typeface="+mn-lt"/>
              </a:rPr>
              <a:t>Real estate firms often employ a combination of strategies to maximize their returns while managing risk in the dynamic real estate market.</a:t>
            </a:r>
            <a:endParaRPr lang="en-US" b="1" i="1" cap="small">
              <a:cs typeface="Arial"/>
            </a:endParaRPr>
          </a:p>
          <a:p>
            <a:pPr algn="just"/>
            <a:endParaRPr lang="en-US" b="1" i="1" cap="small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b="1" i="1" cap="small">
                <a:cs typeface="Arial"/>
              </a:rPr>
              <a:t>Returns are generated by rental income asset appreciation, and building equity.</a:t>
            </a:r>
            <a:endParaRPr lang="en-US" b="1" i="1" cap="small">
              <a:cs typeface="Calibri" panose="020F0502020204030204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2F4DDBE1-F1F2-885F-D40E-5A9C409D5396}"/>
              </a:ext>
            </a:extLst>
          </p:cNvPr>
          <p:cNvSpPr/>
          <p:nvPr/>
        </p:nvSpPr>
        <p:spPr>
          <a:xfrm>
            <a:off x="138033" y="1792912"/>
            <a:ext cx="6293923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/>
              <a:t>Real Easte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55072573-11B8-0FB0-A2BD-7025EEC901B2}"/>
              </a:ext>
            </a:extLst>
          </p:cNvPr>
          <p:cNvSpPr/>
          <p:nvPr/>
        </p:nvSpPr>
        <p:spPr>
          <a:xfrm>
            <a:off x="2549145" y="4062998"/>
            <a:ext cx="6293923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/>
              <a:t>How do they Achieve a return?</a:t>
            </a:r>
          </a:p>
        </p:txBody>
      </p:sp>
      <p:pic>
        <p:nvPicPr>
          <p:cNvPr id="8" name="Picture 7" descr="A hands shaking with a couple of houses&#10;&#10;Description automatically generated">
            <a:extLst>
              <a:ext uri="{FF2B5EF4-FFF2-40B4-BE49-F238E27FC236}">
                <a16:creationId xmlns:a16="http://schemas.microsoft.com/office/drawing/2014/main" id="{BC5CF7E0-2440-B7D5-C0EE-F46CEEC97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r="10619"/>
          <a:stretch/>
        </p:blipFill>
        <p:spPr>
          <a:xfrm>
            <a:off x="138033" y="4062998"/>
            <a:ext cx="2328480" cy="2146300"/>
          </a:xfrm>
          <a:prstGeom prst="roundRect">
            <a:avLst/>
          </a:prstGeom>
          <a:ln>
            <a:noFill/>
          </a:ln>
        </p:spPr>
      </p:pic>
      <p:pic>
        <p:nvPicPr>
          <p:cNvPr id="13" name="Picture 12" descr="A stack of coins with small houses on top&#10;&#10;Description automatically generated">
            <a:extLst>
              <a:ext uri="{FF2B5EF4-FFF2-40B4-BE49-F238E27FC236}">
                <a16:creationId xmlns:a16="http://schemas.microsoft.com/office/drawing/2014/main" id="{3B7D488A-5D6F-F68F-62A7-347F4465E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00" y="1815049"/>
            <a:ext cx="2338501" cy="2071648"/>
          </a:xfrm>
          <a:prstGeom prst="round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41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6BA1EE-EEC4-5B20-B30A-1BEF5701D9AD}"/>
              </a:ext>
            </a:extLst>
          </p:cNvPr>
          <p:cNvSpPr/>
          <p:nvPr/>
        </p:nvSpPr>
        <p:spPr>
          <a:xfrm>
            <a:off x="0" y="878775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</a:rPr>
              <a:t>Providing liquidity to current investors, gaining access to mature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58700-A116-FC5C-C2F3-73C837487845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Secondaries 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A7F15-04E3-77C0-69F7-8FEAC21E9EAA}"/>
              </a:ext>
            </a:extLst>
          </p:cNvPr>
          <p:cNvSpPr/>
          <p:nvPr/>
        </p:nvSpPr>
        <p:spPr>
          <a:xfrm>
            <a:off x="114300" y="1842074"/>
            <a:ext cx="4275223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LP-Led Secondaries</a:t>
            </a:r>
            <a:endParaRPr lang="en-US" sz="2000" b="1" i="1" cap="small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C41414D4-83EC-A8DA-DB7D-0CB0BC35BA01}"/>
              </a:ext>
            </a:extLst>
          </p:cNvPr>
          <p:cNvSpPr/>
          <p:nvPr/>
        </p:nvSpPr>
        <p:spPr>
          <a:xfrm>
            <a:off x="4725030" y="1842074"/>
            <a:ext cx="4304670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GP</a:t>
            </a:r>
            <a:r>
              <a:rPr lang="en-US" sz="2000" b="1" i="1" cap="small">
                <a:solidFill>
                  <a:schemeClr val="bg1"/>
                </a:solidFill>
                <a:cs typeface="Calibri"/>
              </a:rPr>
              <a:t>-</a:t>
            </a:r>
            <a:r>
              <a:rPr lang="en-US" sz="2000" b="1" i="1" cap="small">
                <a:cs typeface="Calibri"/>
              </a:rPr>
              <a:t>Led Secondaries</a:t>
            </a:r>
            <a:endParaRPr lang="en-US" sz="2000" b="1" i="1" cap="smal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9C7CF-B3AE-ACA5-C536-4FF3E10F0499}"/>
              </a:ext>
            </a:extLst>
          </p:cNvPr>
          <p:cNvSpPr txBox="1"/>
          <p:nvPr/>
        </p:nvSpPr>
        <p:spPr>
          <a:xfrm>
            <a:off x="160672" y="2345377"/>
            <a:ext cx="42147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cs typeface="Calibri" panose="020F0502020204030204"/>
              </a:rPr>
              <a:t>In a LP-led transaction, a limited partner sells its commitment in a fund to a secondary buyer, who then takes on the rights and obligations of that LP in the existing fund.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2DEC3E-6306-ABA0-759A-6D8B50CBFC8A}"/>
              </a:ext>
            </a:extLst>
          </p:cNvPr>
          <p:cNvCxnSpPr>
            <a:cxnSpLocks/>
          </p:cNvCxnSpPr>
          <p:nvPr/>
        </p:nvCxnSpPr>
        <p:spPr>
          <a:xfrm>
            <a:off x="114301" y="4838700"/>
            <a:ext cx="891539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7CC217-3D5C-8E77-868D-799D6FF4A846}"/>
              </a:ext>
            </a:extLst>
          </p:cNvPr>
          <p:cNvSpPr/>
          <p:nvPr/>
        </p:nvSpPr>
        <p:spPr>
          <a:xfrm>
            <a:off x="305531" y="5065859"/>
            <a:ext cx="1537370" cy="612198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New Investors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CB925D-1641-966D-3DEF-69B2751F93E4}"/>
              </a:ext>
            </a:extLst>
          </p:cNvPr>
          <p:cNvSpPr/>
          <p:nvPr/>
        </p:nvSpPr>
        <p:spPr>
          <a:xfrm>
            <a:off x="2022078" y="5593277"/>
            <a:ext cx="1009402" cy="771896"/>
          </a:xfrm>
          <a:prstGeom prst="rightArrow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Capital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77DDC9-E3A6-1D15-00B9-3E9DE8B97941}"/>
              </a:ext>
            </a:extLst>
          </p:cNvPr>
          <p:cNvSpPr/>
          <p:nvPr/>
        </p:nvSpPr>
        <p:spPr>
          <a:xfrm>
            <a:off x="3210656" y="5065859"/>
            <a:ext cx="1885218" cy="612198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Current  Investors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D9DC75B4-8B1D-7740-C815-89A8E58D68F8}"/>
              </a:ext>
            </a:extLst>
          </p:cNvPr>
          <p:cNvSpPr/>
          <p:nvPr/>
        </p:nvSpPr>
        <p:spPr>
          <a:xfrm>
            <a:off x="5280303" y="5357679"/>
            <a:ext cx="1009402" cy="771893"/>
          </a:xfrm>
          <a:prstGeom prst="mathEqual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3539408-0FF0-A2A0-1605-B8E4E9BC758F}"/>
              </a:ext>
            </a:extLst>
          </p:cNvPr>
          <p:cNvSpPr/>
          <p:nvPr/>
        </p:nvSpPr>
        <p:spPr>
          <a:xfrm>
            <a:off x="6463629" y="5085537"/>
            <a:ext cx="2385963" cy="1137330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New Investors have ownership in current portfolio companies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95EDE-DE07-6D00-C19A-0DAC5C5B26B6}"/>
              </a:ext>
            </a:extLst>
          </p:cNvPr>
          <p:cNvSpPr txBox="1"/>
          <p:nvPr/>
        </p:nvSpPr>
        <p:spPr>
          <a:xfrm>
            <a:off x="305530" y="5743626"/>
            <a:ext cx="1537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cap="small"/>
              <a:t>institutional</a:t>
            </a:r>
            <a:r>
              <a:rPr lang="en-US" sz="1800" b="1" i="1" cap="small" baseline="0">
                <a:latin typeface="+mn-lt"/>
              </a:rPr>
              <a:t> Funds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B5E503-70E1-2508-0F9B-E4B610AAB142}"/>
              </a:ext>
            </a:extLst>
          </p:cNvPr>
          <p:cNvSpPr txBox="1"/>
          <p:nvPr/>
        </p:nvSpPr>
        <p:spPr>
          <a:xfrm>
            <a:off x="3384580" y="5743626"/>
            <a:ext cx="1537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cap="small"/>
              <a:t>institutional</a:t>
            </a:r>
            <a:r>
              <a:rPr lang="en-US" sz="1800" b="1" i="1" cap="small" baseline="0">
                <a:latin typeface="+mn-lt"/>
              </a:rPr>
              <a:t> Funds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C8B8F2-F520-B857-764C-93FE90E5DDF2}"/>
              </a:ext>
            </a:extLst>
          </p:cNvPr>
          <p:cNvSpPr txBox="1"/>
          <p:nvPr/>
        </p:nvSpPr>
        <p:spPr>
          <a:xfrm>
            <a:off x="2132880" y="5015424"/>
            <a:ext cx="787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8604A"/>
                </a:solidFill>
              </a:rPr>
              <a:t>$$$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5204C-0C65-62EC-75AF-ECD0D861E036}"/>
              </a:ext>
            </a:extLst>
          </p:cNvPr>
          <p:cNvSpPr txBox="1"/>
          <p:nvPr/>
        </p:nvSpPr>
        <p:spPr>
          <a:xfrm>
            <a:off x="4725030" y="2329923"/>
            <a:ext cx="42147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cs typeface="Calibri" panose="020F0502020204030204"/>
              </a:rPr>
              <a:t> In a GP-led transaction, specifically a GP-led single-asset continuation transaction, an asset or portfolio company is transferred from one vehicle to another vehicle, which can offer access to both additional capital and additional time to execute a value-creation plan.</a:t>
            </a:r>
          </a:p>
        </p:txBody>
      </p:sp>
    </p:spTree>
    <p:extLst>
      <p:ext uri="{BB962C8B-B14F-4D97-AF65-F5344CB8AC3E}">
        <p14:creationId xmlns:p14="http://schemas.microsoft.com/office/powerpoint/2010/main" val="402915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46F48-93F6-BBBE-0D66-67C9B54E0F4B}"/>
              </a:ext>
            </a:extLst>
          </p:cNvPr>
          <p:cNvSpPr/>
          <p:nvPr/>
        </p:nvSpPr>
        <p:spPr>
          <a:xfrm>
            <a:off x="0" y="878775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  <a:ea typeface="Calibri"/>
                <a:cs typeface="Calibri"/>
              </a:rPr>
              <a:t>Leadership and Engagement Opportunities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E179EC6C-91D0-A753-337B-74A87089A224}"/>
              </a:ext>
            </a:extLst>
          </p:cNvPr>
          <p:cNvSpPr/>
          <p:nvPr/>
        </p:nvSpPr>
        <p:spPr>
          <a:xfrm>
            <a:off x="126545" y="1769799"/>
            <a:ext cx="4275223" cy="422994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Sector Head Overview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26A2703F-62BB-DBED-DF5C-9C391506679D}"/>
              </a:ext>
            </a:extLst>
          </p:cNvPr>
          <p:cNvSpPr/>
          <p:nvPr/>
        </p:nvSpPr>
        <p:spPr>
          <a:xfrm>
            <a:off x="4718225" y="1769799"/>
            <a:ext cx="4304670" cy="422994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Sector Analyst Overview</a:t>
            </a:r>
            <a:endParaRPr lang="en-US" sz="2000" b="1" i="1" cap="smal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E5AEA-E006-DFEE-8E92-161389788A23}"/>
              </a:ext>
            </a:extLst>
          </p:cNvPr>
          <p:cNvSpPr txBox="1"/>
          <p:nvPr/>
        </p:nvSpPr>
        <p:spPr>
          <a:xfrm>
            <a:off x="114300" y="2171025"/>
            <a:ext cx="431147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Lead a team of 3-4 analysts to build and present educational materials.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Interact with E-Board to shell out decks and produce new ideas.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Act as point of contact for other AIG members looking to learn more about careers and opportunities in your sector.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B0AC4-C4BD-BBFB-6786-48F330EE52DA}"/>
              </a:ext>
            </a:extLst>
          </p:cNvPr>
          <p:cNvSpPr txBox="1"/>
          <p:nvPr/>
        </p:nvSpPr>
        <p:spPr>
          <a:xfrm>
            <a:off x="4718225" y="2192793"/>
            <a:ext cx="427522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Work alongside a sector head to build power point presentations and other educational materials.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Learn more about a specific asset class under the direction of a sector head and executive board.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Ideal role for freshmen.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20A42176-CAFD-2CC3-2AE2-E6D132FF582A}"/>
              </a:ext>
            </a:extLst>
          </p:cNvPr>
          <p:cNvSpPr/>
          <p:nvPr/>
        </p:nvSpPr>
        <p:spPr>
          <a:xfrm>
            <a:off x="114300" y="4784085"/>
            <a:ext cx="8915400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Application Timeline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FE17E-76F8-8584-C3E9-0883DEA80DEB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/>
              <a:t>AIG Roles</a:t>
            </a:r>
            <a:endParaRPr lang="en-US" sz="3200" b="1" i="1" cap="small" baseline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55CDD-2D16-30DE-F1B4-78F0DC4A62B3}"/>
              </a:ext>
            </a:extLst>
          </p:cNvPr>
          <p:cNvSpPr txBox="1"/>
          <p:nvPr/>
        </p:nvSpPr>
        <p:spPr>
          <a:xfrm>
            <a:off x="104201" y="5162959"/>
            <a:ext cx="891988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i="1" cap="small">
                <a:cs typeface="Calibri"/>
              </a:rPr>
              <a:t>Thursday 9/5 – Sector Heads Applications Open (Due 9/9 @ 11:59 p.m.).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cap="small">
                <a:cs typeface="Calibri"/>
              </a:rPr>
              <a:t>Week of 9/9 – Sector Head Applications Reviewed &amp; Interviews Conducted.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cap="small">
                <a:cs typeface="Calibri"/>
              </a:rPr>
              <a:t>Thursday 9/19 – Sector Heads Announced &amp; Analyst Applications Open (Due 9/23 @ 11:59 p.m.). 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cap="small">
                <a:cs typeface="Calibri"/>
              </a:rPr>
              <a:t>Week of 9/23 &amp; 9/30  - Analyst Applications Reviewed &amp; Interviews Conducted.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cap="small">
                <a:cs typeface="Calibri"/>
              </a:rPr>
              <a:t>Thursday 10/3 - Analyst Groups Introduced and will connect with Sector Heads.</a:t>
            </a:r>
          </a:p>
          <a:p>
            <a:pPr marL="285750" indent="-285750">
              <a:buFont typeface="Arial"/>
              <a:buChar char="•"/>
            </a:pPr>
            <a:endParaRPr lang="en-US" sz="1600" b="1" i="1" cap="small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 i="1" cap="small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 i="1" cap="small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 i="1" cap="small">
              <a:cs typeface="Calibri"/>
            </a:endParaRPr>
          </a:p>
          <a:p>
            <a:endParaRPr lang="en-US" sz="1600" b="1" i="1" cap="smal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39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466D77-DBB7-7B3B-F8A1-5EEB7DF3B456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/>
              <a:t>Upcoming Events</a:t>
            </a:r>
            <a:endParaRPr lang="en-US" sz="3200" b="1" i="1" cap="small" baseline="0"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C05F40-8EA6-463B-655B-9AC0253AF693}"/>
              </a:ext>
            </a:extLst>
          </p:cNvPr>
          <p:cNvSpPr/>
          <p:nvPr/>
        </p:nvSpPr>
        <p:spPr>
          <a:xfrm>
            <a:off x="114300" y="2932046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Senior Student Panel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200E32-A294-F2AE-0E97-A830375E1FAE}"/>
              </a:ext>
            </a:extLst>
          </p:cNvPr>
          <p:cNvCxnSpPr>
            <a:cxnSpLocks/>
          </p:cNvCxnSpPr>
          <p:nvPr/>
        </p:nvCxnSpPr>
        <p:spPr>
          <a:xfrm flipH="1">
            <a:off x="114300" y="1853224"/>
            <a:ext cx="8915399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120FC0-FE75-4ED3-8E03-FF195FC47098}"/>
              </a:ext>
            </a:extLst>
          </p:cNvPr>
          <p:cNvSpPr/>
          <p:nvPr/>
        </p:nvSpPr>
        <p:spPr>
          <a:xfrm>
            <a:off x="3248019" y="2898525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Thursday 9/19, 5:00pm – 6:00pm, in Room M200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BA4C4C-4622-2B29-3584-A53FFEAC0127}"/>
              </a:ext>
            </a:extLst>
          </p:cNvPr>
          <p:cNvSpPr/>
          <p:nvPr/>
        </p:nvSpPr>
        <p:spPr>
          <a:xfrm>
            <a:off x="114300" y="3823387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FMI DE&amp;I Panel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881B6-28D5-9585-B0D2-EC7889BBC577}"/>
              </a:ext>
            </a:extLst>
          </p:cNvPr>
          <p:cNvCxnSpPr>
            <a:cxnSpLocks/>
          </p:cNvCxnSpPr>
          <p:nvPr/>
        </p:nvCxnSpPr>
        <p:spPr>
          <a:xfrm flipH="1">
            <a:off x="114300" y="2775652"/>
            <a:ext cx="8915399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C866B10-087E-1F61-DB65-48EF32E70A04}"/>
              </a:ext>
            </a:extLst>
          </p:cNvPr>
          <p:cNvSpPr/>
          <p:nvPr/>
        </p:nvSpPr>
        <p:spPr>
          <a:xfrm>
            <a:off x="3248019" y="3820116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Thursday 9/26, 3:30pm – 5:00pm, Multipurpose Room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C79E9A-3639-433B-5E13-0EDBC0C46952}"/>
              </a:ext>
            </a:extLst>
          </p:cNvPr>
          <p:cNvSpPr/>
          <p:nvPr/>
        </p:nvSpPr>
        <p:spPr>
          <a:xfrm>
            <a:off x="114300" y="4766753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Buy-side vs. Sell-side overview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6F80F0-D201-32C5-9A94-88408BE9A383}"/>
              </a:ext>
            </a:extLst>
          </p:cNvPr>
          <p:cNvCxnSpPr>
            <a:cxnSpLocks/>
          </p:cNvCxnSpPr>
          <p:nvPr/>
        </p:nvCxnSpPr>
        <p:spPr>
          <a:xfrm flipH="1">
            <a:off x="114300" y="3698080"/>
            <a:ext cx="8915399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E25C5-9692-42B3-3A0C-557DA83B121A}"/>
              </a:ext>
            </a:extLst>
          </p:cNvPr>
          <p:cNvSpPr/>
          <p:nvPr/>
        </p:nvSpPr>
        <p:spPr>
          <a:xfrm>
            <a:off x="3248018" y="4738228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Thursday 9/26, 5:00pm – 6:00pm, in Room M200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7969D35-550C-C2D7-9640-B48B2BA531AF}"/>
              </a:ext>
            </a:extLst>
          </p:cNvPr>
          <p:cNvSpPr/>
          <p:nvPr/>
        </p:nvSpPr>
        <p:spPr>
          <a:xfrm>
            <a:off x="114300" y="1053045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Sector Head Application Deadline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963E2E-2F15-02F9-CA5B-44D75C8F960E}"/>
              </a:ext>
            </a:extLst>
          </p:cNvPr>
          <p:cNvCxnSpPr>
            <a:cxnSpLocks/>
          </p:cNvCxnSpPr>
          <p:nvPr/>
        </p:nvCxnSpPr>
        <p:spPr>
          <a:xfrm flipH="1">
            <a:off x="114300" y="4620508"/>
            <a:ext cx="8915399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CD1206F-A965-64DF-2CC8-295FC2D86191}"/>
              </a:ext>
            </a:extLst>
          </p:cNvPr>
          <p:cNvSpPr/>
          <p:nvPr/>
        </p:nvSpPr>
        <p:spPr>
          <a:xfrm>
            <a:off x="3248019" y="1029460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Applications Due Monday 9/9 at 11:59pm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382F2E-FB1B-59F5-1C01-8222A52CC02B}"/>
              </a:ext>
            </a:extLst>
          </p:cNvPr>
          <p:cNvSpPr/>
          <p:nvPr/>
        </p:nvSpPr>
        <p:spPr>
          <a:xfrm>
            <a:off x="133345" y="1992089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Sector Analyst Application Deadline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45363E-713D-5966-CBB9-CD53B83244C3}"/>
              </a:ext>
            </a:extLst>
          </p:cNvPr>
          <p:cNvCxnSpPr>
            <a:cxnSpLocks/>
          </p:cNvCxnSpPr>
          <p:nvPr/>
        </p:nvCxnSpPr>
        <p:spPr>
          <a:xfrm flipH="1">
            <a:off x="114300" y="5542936"/>
            <a:ext cx="8915399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6281606-2010-924B-46CE-58BE983046CB}"/>
              </a:ext>
            </a:extLst>
          </p:cNvPr>
          <p:cNvSpPr/>
          <p:nvPr/>
        </p:nvSpPr>
        <p:spPr>
          <a:xfrm>
            <a:off x="3200405" y="1963564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Applications Due Monday 9/23 at 11:59pm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59F220C-E1B3-4ADF-5475-430B14C90AD8}"/>
              </a:ext>
            </a:extLst>
          </p:cNvPr>
          <p:cNvSpPr/>
          <p:nvPr/>
        </p:nvSpPr>
        <p:spPr>
          <a:xfrm>
            <a:off x="114300" y="5689181"/>
            <a:ext cx="2743200" cy="629939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Hayride With SIA and FA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8D951-3AE1-E32E-BB43-9BF313DCD01E}"/>
              </a:ext>
            </a:extLst>
          </p:cNvPr>
          <p:cNvSpPr/>
          <p:nvPr/>
        </p:nvSpPr>
        <p:spPr>
          <a:xfrm>
            <a:off x="3248017" y="5660655"/>
            <a:ext cx="5781675" cy="6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cap="small">
                <a:solidFill>
                  <a:schemeClr val="tx1"/>
                </a:solidFill>
              </a:rPr>
              <a:t>Thursday 10/24, Andy T’s - details forthcoming </a:t>
            </a:r>
          </a:p>
        </p:txBody>
      </p:sp>
    </p:spTree>
    <p:extLst>
      <p:ext uri="{BB962C8B-B14F-4D97-AF65-F5344CB8AC3E}">
        <p14:creationId xmlns:p14="http://schemas.microsoft.com/office/powerpoint/2010/main" val="172741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56726-A82C-C300-B7D0-EFE545358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236EBB9D-A782-A33C-B197-934F7B5FD7BA}"/>
              </a:ext>
            </a:extLst>
          </p:cNvPr>
          <p:cNvSpPr/>
          <p:nvPr/>
        </p:nvSpPr>
        <p:spPr>
          <a:xfrm>
            <a:off x="4808004" y="1342204"/>
            <a:ext cx="4196895" cy="432905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Pricing Options 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B73A650-78DC-5613-BE7F-33F4D065BCD1}"/>
              </a:ext>
            </a:extLst>
          </p:cNvPr>
          <p:cNvSpPr/>
          <p:nvPr/>
        </p:nvSpPr>
        <p:spPr>
          <a:xfrm>
            <a:off x="132055" y="1342203"/>
            <a:ext cx="3985095" cy="432906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Membership Benefits</a:t>
            </a:r>
            <a:endParaRPr lang="en-US" sz="2000" b="1" i="1" cap="sm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BAE99-8DBA-4C2E-73C8-8CE5B6771B35}"/>
              </a:ext>
            </a:extLst>
          </p:cNvPr>
          <p:cNvSpPr txBox="1"/>
          <p:nvPr/>
        </p:nvSpPr>
        <p:spPr>
          <a:xfrm>
            <a:off x="132055" y="1879413"/>
            <a:ext cx="398509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Access to exclusive slide decks and resources available on AIG website.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Member only Private Equity case study, more details to follow.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Future leadership application eligibility (Sector Analyst/Lead, Executive Board ).</a:t>
            </a: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Social events including Hayride with Student investment association and the finance association.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4DFC0164-C739-84B3-04BB-187807E4C54B}"/>
              </a:ext>
            </a:extLst>
          </p:cNvPr>
          <p:cNvSpPr/>
          <p:nvPr/>
        </p:nvSpPr>
        <p:spPr>
          <a:xfrm>
            <a:off x="132054" y="5079125"/>
            <a:ext cx="8897645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How to become a paid member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C13C-CB5B-FE7A-4C30-0185063FAC0E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/>
              <a:t>Paid Membership</a:t>
            </a:r>
            <a:endParaRPr lang="en-US" sz="3200" b="1" i="1" cap="small" baseline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04514-5350-E89A-0518-D1BF458EE930}"/>
              </a:ext>
            </a:extLst>
          </p:cNvPr>
          <p:cNvSpPr txBox="1"/>
          <p:nvPr/>
        </p:nvSpPr>
        <p:spPr>
          <a:xfrm>
            <a:off x="134404" y="5584741"/>
            <a:ext cx="88704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cap="small">
                <a:cs typeface="Calibri"/>
              </a:rPr>
              <a:t>Membership payment instructions will be discussed in forthcoming meetings. Please pay attention to future e-mails for more information. reach out to Yash with any questions or concerns regarding payment.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AFECC700-48C0-5151-8F54-D3B7043F18E2}"/>
              </a:ext>
            </a:extLst>
          </p:cNvPr>
          <p:cNvSpPr/>
          <p:nvPr/>
        </p:nvSpPr>
        <p:spPr>
          <a:xfrm>
            <a:off x="4808004" y="2083441"/>
            <a:ext cx="4196895" cy="957329"/>
          </a:xfrm>
          <a:prstGeom prst="roundRect">
            <a:avLst/>
          </a:prstGeom>
          <a:noFill/>
          <a:ln w="38100">
            <a:solidFill>
              <a:srgbClr val="48604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solidFill>
                  <a:schemeClr val="tx1"/>
                </a:solidFill>
                <a:cs typeface="Calibri"/>
              </a:rPr>
              <a:t>$30 for one academic year</a:t>
            </a: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256B905C-6F1F-C486-F4A9-355E38471BCA}"/>
              </a:ext>
            </a:extLst>
          </p:cNvPr>
          <p:cNvSpPr/>
          <p:nvPr/>
        </p:nvSpPr>
        <p:spPr>
          <a:xfrm>
            <a:off x="4808004" y="3429000"/>
            <a:ext cx="4196895" cy="957329"/>
          </a:xfrm>
          <a:prstGeom prst="roundRect">
            <a:avLst/>
          </a:prstGeom>
          <a:noFill/>
          <a:ln w="38100">
            <a:solidFill>
              <a:srgbClr val="48604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solidFill>
                  <a:schemeClr val="tx1"/>
                </a:solidFill>
                <a:cs typeface="Calibri"/>
              </a:rPr>
              <a:t>$50 for Lifetime Membership</a:t>
            </a:r>
          </a:p>
        </p:txBody>
      </p:sp>
    </p:spTree>
    <p:extLst>
      <p:ext uri="{BB962C8B-B14F-4D97-AF65-F5344CB8AC3E}">
        <p14:creationId xmlns:p14="http://schemas.microsoft.com/office/powerpoint/2010/main" val="2105901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C05F40-8EA6-463B-655B-9AC0253AF693}"/>
              </a:ext>
            </a:extLst>
          </p:cNvPr>
          <p:cNvSpPr/>
          <p:nvPr/>
        </p:nvSpPr>
        <p:spPr>
          <a:xfrm>
            <a:off x="114300" y="1103711"/>
            <a:ext cx="891539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Adventis Financial Modeling Boot Camp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66DDC-1F4B-42DE-C61F-510D7B48D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5580" r="4077" b="2406"/>
          <a:stretch/>
        </p:blipFill>
        <p:spPr>
          <a:xfrm>
            <a:off x="4455041" y="2175860"/>
            <a:ext cx="4599024" cy="3072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2F9E7-5B80-5A33-54F7-56B775FF5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2606" r="4587" b="46356"/>
          <a:stretch/>
        </p:blipFill>
        <p:spPr>
          <a:xfrm>
            <a:off x="89935" y="2175860"/>
            <a:ext cx="4287579" cy="34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0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ilding with a large roof&#10;&#10;Description automatically generated">
            <a:extLst>
              <a:ext uri="{FF2B5EF4-FFF2-40B4-BE49-F238E27FC236}">
                <a16:creationId xmlns:a16="http://schemas.microsoft.com/office/drawing/2014/main" id="{8AAC615A-0302-EF63-DABC-3D17E51E9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t="7489" r="5612"/>
          <a:stretch/>
        </p:blipFill>
        <p:spPr>
          <a:xfrm>
            <a:off x="-1013552" y="0"/>
            <a:ext cx="11171104" cy="6864770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AC19C1-EA9C-FCB6-8F6C-1BA9343A5822}"/>
              </a:ext>
            </a:extLst>
          </p:cNvPr>
          <p:cNvSpPr/>
          <p:nvPr/>
        </p:nvSpPr>
        <p:spPr>
          <a:xfrm>
            <a:off x="44067" y="768426"/>
            <a:ext cx="9055865" cy="532114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018FF-4265-D829-380D-0DA7F2E69FB0}"/>
              </a:ext>
            </a:extLst>
          </p:cNvPr>
          <p:cNvSpPr txBox="1"/>
          <p:nvPr/>
        </p:nvSpPr>
        <p:spPr>
          <a:xfrm>
            <a:off x="374703" y="1026666"/>
            <a:ext cx="57947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3600" b="1" cap="small" baseline="0">
                <a:latin typeface="Calibri"/>
                <a:ea typeface="Cambria" panose="02040503050406030204" pitchFamily="18" charset="0"/>
                <a:cs typeface="Calibri"/>
              </a:rPr>
              <a:t>Q&amp;A Period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9ABD8-9A6F-E663-9667-1E28063EF91D}"/>
              </a:ext>
            </a:extLst>
          </p:cNvPr>
          <p:cNvGrpSpPr/>
          <p:nvPr/>
        </p:nvGrpSpPr>
        <p:grpSpPr>
          <a:xfrm>
            <a:off x="2358437" y="4409737"/>
            <a:ext cx="4427123" cy="954107"/>
            <a:chOff x="2358437" y="4784309"/>
            <a:chExt cx="4427123" cy="954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AFCB6B-0CBD-8AEA-F5E7-2472E6FB2E73}"/>
                </a:ext>
              </a:extLst>
            </p:cNvPr>
            <p:cNvSpPr txBox="1"/>
            <p:nvPr/>
          </p:nvSpPr>
          <p:spPr>
            <a:xfrm>
              <a:off x="2358437" y="4784309"/>
              <a:ext cx="44271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cap="small">
                  <a:solidFill>
                    <a:srgbClr val="3C614B"/>
                  </a:solidFill>
                  <a:latin typeface="Calibri"/>
                  <a:ea typeface="Cambria" panose="02040503050406030204" pitchFamily="18" charset="0"/>
                  <a:cs typeface="Calibri"/>
                </a:rPr>
                <a:t>Alternative Investments Group</a:t>
              </a:r>
              <a:endParaRPr lang="en-US" sz="2000" b="1" cap="small">
                <a:latin typeface="Calibri"/>
                <a:ea typeface="Cambria" panose="02040503050406030204" pitchFamily="18" charset="0"/>
                <a:cs typeface="Calibri"/>
              </a:endParaRPr>
            </a:p>
            <a:p>
              <a:pPr algn="ctr"/>
              <a:r>
                <a:rPr lang="en-US" b="1" cap="small" err="1">
                  <a:latin typeface="Calibri"/>
                  <a:ea typeface="Cambria" panose="02040503050406030204" pitchFamily="18" charset="0"/>
                  <a:cs typeface="Calibri"/>
                </a:rPr>
                <a:t>aigmsu@gmail.com</a:t>
              </a:r>
              <a:endParaRPr lang="en-US" b="1" cap="small">
                <a:latin typeface="Calibri"/>
                <a:ea typeface="Cambria" panose="02040503050406030204" pitchFamily="18" charset="0"/>
                <a:cs typeface="Calibri"/>
              </a:endParaRPr>
            </a:p>
            <a:p>
              <a:pPr algn="ctr"/>
              <a:r>
                <a:rPr lang="en-US" b="1" cap="small">
                  <a:latin typeface="Calibri"/>
                  <a:ea typeface="Cambria" panose="02040503050406030204" pitchFamily="18" charset="0"/>
                  <a:cs typeface="Calibri"/>
                </a:rPr>
                <a:t>     @</a:t>
              </a:r>
              <a:r>
                <a:rPr lang="en-US" b="1" cap="small" err="1">
                  <a:latin typeface="Calibri"/>
                  <a:ea typeface="Cambria" panose="02040503050406030204" pitchFamily="18" charset="0"/>
                  <a:cs typeface="Calibri"/>
                </a:rPr>
                <a:t>aig</a:t>
              </a:r>
              <a:r>
                <a:rPr lang="en-US" b="1" cap="small">
                  <a:latin typeface="Calibri"/>
                  <a:ea typeface="Cambria" panose="02040503050406030204" pitchFamily="18" charset="0"/>
                  <a:cs typeface="Calibri"/>
                </a:rPr>
                <a:t>.msu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A8EF34-692F-44AB-1708-9E1EB76E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110" y="5449860"/>
              <a:ext cx="220683" cy="22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F19E3E-C45B-D848-64A5-59E0146BEC60}"/>
              </a:ext>
            </a:extLst>
          </p:cNvPr>
          <p:cNvCxnSpPr>
            <a:cxnSpLocks/>
          </p:cNvCxnSpPr>
          <p:nvPr/>
        </p:nvCxnSpPr>
        <p:spPr>
          <a:xfrm>
            <a:off x="506776" y="3987900"/>
            <a:ext cx="8130448" cy="0"/>
          </a:xfrm>
          <a:prstGeom prst="line">
            <a:avLst/>
          </a:prstGeom>
          <a:ln w="28575">
            <a:solidFill>
              <a:srgbClr val="3C6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6C33C1-906C-9473-73D8-D7A0E20D63BE}"/>
              </a:ext>
            </a:extLst>
          </p:cNvPr>
          <p:cNvSpPr txBox="1"/>
          <p:nvPr/>
        </p:nvSpPr>
        <p:spPr>
          <a:xfrm>
            <a:off x="915043" y="2924795"/>
            <a:ext cx="178002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cap="small">
                <a:solidFill>
                  <a:srgbClr val="3C614B"/>
                </a:solidFill>
                <a:latin typeface="Calibri"/>
                <a:ea typeface="Cambria"/>
                <a:cs typeface="Calibri"/>
              </a:rPr>
              <a:t>Yash Reddy</a:t>
            </a:r>
          </a:p>
          <a:p>
            <a:pPr algn="ctr"/>
            <a:r>
              <a:rPr lang="en-US" sz="1600" b="1" i="1" cap="small">
                <a:latin typeface="Calibri"/>
                <a:ea typeface="Cambria"/>
                <a:cs typeface="Calibri"/>
              </a:rPr>
              <a:t>Treasurer</a:t>
            </a:r>
          </a:p>
          <a:p>
            <a:pPr algn="ctr"/>
            <a:r>
              <a:rPr lang="en-US" sz="1600" b="1" cap="small" err="1">
                <a:latin typeface="Calibri"/>
                <a:ea typeface="Cambria"/>
                <a:cs typeface="Calibri"/>
              </a:rPr>
              <a:t>reddyyas@msu.edu</a:t>
            </a:r>
            <a:endParaRPr lang="en-US" sz="1600" b="1" cap="small">
              <a:latin typeface="Calibri"/>
              <a:ea typeface="Cambria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9B57-52B9-5E0F-3690-E97B29EAAE1E}"/>
              </a:ext>
            </a:extLst>
          </p:cNvPr>
          <p:cNvSpPr txBox="1"/>
          <p:nvPr/>
        </p:nvSpPr>
        <p:spPr>
          <a:xfrm>
            <a:off x="6448931" y="2924794"/>
            <a:ext cx="213372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cap="small">
                <a:solidFill>
                  <a:srgbClr val="3C614B"/>
                </a:solidFill>
                <a:latin typeface="Calibri"/>
                <a:ea typeface="Cambria"/>
                <a:cs typeface="Calibri"/>
              </a:rPr>
              <a:t>Saransh Mehta</a:t>
            </a:r>
          </a:p>
          <a:p>
            <a:pPr algn="ctr"/>
            <a:r>
              <a:rPr lang="en-US" sz="1600" b="1" i="1" cap="small">
                <a:latin typeface="Calibri"/>
                <a:ea typeface="Cambria"/>
                <a:cs typeface="Calibri"/>
              </a:rPr>
              <a:t>Director of Education</a:t>
            </a:r>
          </a:p>
          <a:p>
            <a:pPr algn="ctr"/>
            <a:r>
              <a:rPr lang="en-US" sz="1600" b="1" cap="small">
                <a:latin typeface="Calibri"/>
                <a:ea typeface="Cambria"/>
                <a:cs typeface="Calibri"/>
              </a:rPr>
              <a:t>mehtasa7@msu.edu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42BDC-7534-866C-510F-58656D46F3F8}"/>
              </a:ext>
            </a:extLst>
          </p:cNvPr>
          <p:cNvSpPr txBox="1"/>
          <p:nvPr/>
        </p:nvSpPr>
        <p:spPr>
          <a:xfrm>
            <a:off x="1921433" y="2025924"/>
            <a:ext cx="228936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cap="small">
                <a:solidFill>
                  <a:srgbClr val="3C614B"/>
                </a:solidFill>
                <a:latin typeface="Calibri"/>
                <a:ea typeface="Cambria"/>
                <a:cs typeface="Calibri"/>
              </a:rPr>
              <a:t>Dina Younes</a:t>
            </a:r>
            <a:endParaRPr lang="en-US" sz="1600">
              <a:cs typeface="Calibri"/>
            </a:endParaRPr>
          </a:p>
          <a:p>
            <a:pPr algn="ctr"/>
            <a:r>
              <a:rPr lang="en-US" sz="1600" b="1" i="1" cap="small">
                <a:latin typeface="Calibri"/>
                <a:ea typeface="Cambria"/>
                <a:cs typeface="Calibri"/>
              </a:rPr>
              <a:t>President</a:t>
            </a:r>
          </a:p>
          <a:p>
            <a:pPr algn="ctr"/>
            <a:r>
              <a:rPr lang="en-US" sz="1600" b="1" cap="small" err="1">
                <a:latin typeface="Calibri"/>
                <a:ea typeface="Cambria"/>
                <a:cs typeface="Calibri"/>
              </a:rPr>
              <a:t>younesdi@msu.edu</a:t>
            </a:r>
            <a:endParaRPr lang="en-US" sz="1600" b="1" cap="small">
              <a:latin typeface="Calibri"/>
              <a:ea typeface="Cambri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350F4-F304-92EC-4A9F-28D4A5F8EEFE}"/>
              </a:ext>
            </a:extLst>
          </p:cNvPr>
          <p:cNvSpPr txBox="1"/>
          <p:nvPr/>
        </p:nvSpPr>
        <p:spPr>
          <a:xfrm>
            <a:off x="4933207" y="2018474"/>
            <a:ext cx="228936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cap="small">
                <a:solidFill>
                  <a:srgbClr val="3C614B"/>
                </a:solidFill>
                <a:latin typeface="Calibri"/>
                <a:ea typeface="Cambria"/>
                <a:cs typeface="Calibri"/>
              </a:rPr>
              <a:t>Jack Schneider</a:t>
            </a:r>
            <a:endParaRPr lang="en-US" sz="1600">
              <a:cs typeface="Calibri"/>
            </a:endParaRPr>
          </a:p>
          <a:p>
            <a:pPr algn="ctr"/>
            <a:r>
              <a:rPr lang="en-US" sz="1600" b="1" i="1" cap="small">
                <a:latin typeface="Calibri"/>
                <a:ea typeface="Cambria"/>
                <a:cs typeface="Calibri"/>
              </a:rPr>
              <a:t>Vice President</a:t>
            </a:r>
          </a:p>
          <a:p>
            <a:pPr algn="ctr"/>
            <a:r>
              <a:rPr lang="en-US" sz="1600" b="1" cap="small">
                <a:latin typeface="Calibri"/>
                <a:ea typeface="Cambria"/>
                <a:cs typeface="Calibri"/>
              </a:rPr>
              <a:t>schne607@msu.edu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A80AF-4357-28FA-7E11-F8767199C611}"/>
              </a:ext>
            </a:extLst>
          </p:cNvPr>
          <p:cNvSpPr txBox="1"/>
          <p:nvPr/>
        </p:nvSpPr>
        <p:spPr>
          <a:xfrm>
            <a:off x="3212350" y="2924794"/>
            <a:ext cx="271930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cap="small">
                <a:solidFill>
                  <a:srgbClr val="3C614B"/>
                </a:solidFill>
                <a:latin typeface="Calibri"/>
                <a:ea typeface="Cambria"/>
                <a:cs typeface="Calibri"/>
              </a:rPr>
              <a:t>Luke Preston</a:t>
            </a:r>
            <a:endParaRPr lang="en-US" sz="1600">
              <a:cs typeface="Calibri"/>
            </a:endParaRPr>
          </a:p>
          <a:p>
            <a:pPr algn="ctr"/>
            <a:r>
              <a:rPr lang="en-US" sz="1600" b="1" i="1" cap="small">
                <a:latin typeface="Calibri"/>
                <a:ea typeface="Cambria"/>
                <a:cs typeface="Calibri"/>
              </a:rPr>
              <a:t>Head of Business Development</a:t>
            </a:r>
          </a:p>
          <a:p>
            <a:pPr algn="ctr"/>
            <a:r>
              <a:rPr lang="en-US" sz="1600" b="1" cap="small">
                <a:latin typeface="Calibri"/>
                <a:ea typeface="Cambria"/>
                <a:cs typeface="Calibri"/>
              </a:rPr>
              <a:t>prest160@msu.edu</a:t>
            </a:r>
          </a:p>
        </p:txBody>
      </p:sp>
    </p:spTree>
    <p:extLst>
      <p:ext uri="{BB962C8B-B14F-4D97-AF65-F5344CB8AC3E}">
        <p14:creationId xmlns:p14="http://schemas.microsoft.com/office/powerpoint/2010/main" val="283280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2E260-CD83-031D-022A-791FBD0663E6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22B6C-CDA8-5EE7-D320-F27B87940DBD}"/>
              </a:ext>
            </a:extLst>
          </p:cNvPr>
          <p:cNvSpPr txBox="1"/>
          <p:nvPr/>
        </p:nvSpPr>
        <p:spPr>
          <a:xfrm>
            <a:off x="2152650" y="1582340"/>
            <a:ext cx="4838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Executive Board Introductions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AIG Expectations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Overview of Asset Classes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Leadership and Engagement Opportunities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Upcoming Events Timeline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Paid Membership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 err="1"/>
              <a:t>Adventis</a:t>
            </a:r>
            <a:r>
              <a:rPr lang="en-US" b="1" i="1" cap="small"/>
              <a:t> Boot Camp Flyer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b="1" i="1" cap="small"/>
              <a:t>Q+A Period</a:t>
            </a:r>
          </a:p>
          <a:p>
            <a:endParaRPr lang="en-US" i="1" cap="small"/>
          </a:p>
        </p:txBody>
      </p:sp>
    </p:spTree>
    <p:extLst>
      <p:ext uri="{BB962C8B-B14F-4D97-AF65-F5344CB8AC3E}">
        <p14:creationId xmlns:p14="http://schemas.microsoft.com/office/powerpoint/2010/main" val="336067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70BCC-FFA7-C508-84B9-8A47A11AB287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Executive Board Introductions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A2BB82-E68A-790C-64CD-F48CB7F5FFFF}"/>
              </a:ext>
            </a:extLst>
          </p:cNvPr>
          <p:cNvSpPr/>
          <p:nvPr/>
        </p:nvSpPr>
        <p:spPr>
          <a:xfrm>
            <a:off x="308472" y="1013553"/>
            <a:ext cx="1597447" cy="16745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897" t="-51984" r="-26897" b="-6808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1A5C18-99A5-5419-C8B7-4B4E61ED0BEC}"/>
              </a:ext>
            </a:extLst>
          </p:cNvPr>
          <p:cNvSpPr/>
          <p:nvPr/>
        </p:nvSpPr>
        <p:spPr>
          <a:xfrm>
            <a:off x="2203373" y="1013553"/>
            <a:ext cx="6632155" cy="429657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cap="small"/>
              <a:t>Dina Younes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0CFE0-489F-B5FB-8704-A6291A3DEE82}"/>
              </a:ext>
            </a:extLst>
          </p:cNvPr>
          <p:cNvSpPr/>
          <p:nvPr/>
        </p:nvSpPr>
        <p:spPr>
          <a:xfrm>
            <a:off x="2203373" y="2842352"/>
            <a:ext cx="6632155" cy="429768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cap="small"/>
              <a:t>Jack Schneider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A7A173-A96B-B6D6-4DCE-2463E15BBA33}"/>
              </a:ext>
            </a:extLst>
          </p:cNvPr>
          <p:cNvSpPr/>
          <p:nvPr/>
        </p:nvSpPr>
        <p:spPr>
          <a:xfrm>
            <a:off x="2203373" y="4671153"/>
            <a:ext cx="6632155" cy="429768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cap="small">
                <a:cs typeface="Calibri"/>
              </a:rPr>
              <a:t>Saransh Mehta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34D7A-D831-BE37-9149-20337B8BFDD9}"/>
              </a:ext>
            </a:extLst>
          </p:cNvPr>
          <p:cNvSpPr txBox="1"/>
          <p:nvPr/>
        </p:nvSpPr>
        <p:spPr>
          <a:xfrm>
            <a:off x="2203372" y="1481391"/>
            <a:ext cx="663215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i="1" cap="small"/>
              <a:t>Dina is a Junior, majoring in Finance with a minor in Real Estate, who did the Girls Who Invest program and interned at the Kresge Foundation. </a:t>
            </a:r>
            <a:endParaRPr lang="en-US" sz="1600" b="1" i="1" cap="small"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i="1" cap="small">
                <a:ea typeface="Calibri"/>
                <a:cs typeface="Calibri"/>
              </a:rPr>
              <a:t>On campus, Dina is involved in FMI, FA, DWLA, WF, LSA, and Salt.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i="1" cap="small">
                <a:ea typeface="Calibri"/>
                <a:cs typeface="Calibri"/>
              </a:rPr>
              <a:t>Next summer, Dina will be at Houlihan Lokey as a Healthcare Investment Banking Summer Analyst in their Chicago office.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i="1" cap="small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i="1" cap="small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i="1" cap="small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i="1" cap="small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13FD3-88CE-CC84-1C3A-7AC75401EB81}"/>
              </a:ext>
            </a:extLst>
          </p:cNvPr>
          <p:cNvSpPr txBox="1"/>
          <p:nvPr/>
        </p:nvSpPr>
        <p:spPr>
          <a:xfrm>
            <a:off x="2203372" y="3310302"/>
            <a:ext cx="663215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/>
              <a:t>Jack is a Junior, majoring in Finance, who interned at Donnelly Penman &amp; Partners and </a:t>
            </a:r>
            <a:r>
              <a:rPr lang="en-US" sz="1600" b="1" i="1" cap="small" err="1"/>
              <a:t>Providus</a:t>
            </a:r>
            <a:r>
              <a:rPr lang="en-US" sz="1600" b="1" i="1" cap="small"/>
              <a:t> Capital Partners this summer.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/>
              <a:t>On campus, Jack is involved in FMI and 180 Degrees Consulting.</a:t>
            </a:r>
            <a:endParaRPr lang="en-US" sz="1600" b="1" i="1" cap="small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/>
              <a:t>Next summer, Jack will be at Shore Capital Partners as a Summer Analyst in the Chicago office.</a:t>
            </a:r>
            <a:endParaRPr lang="en-US" sz="1600" b="1" i="1" cap="small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A970D-99E3-0C4B-1FD7-A94B25C2FC58}"/>
              </a:ext>
            </a:extLst>
          </p:cNvPr>
          <p:cNvSpPr txBox="1"/>
          <p:nvPr/>
        </p:nvSpPr>
        <p:spPr>
          <a:xfrm>
            <a:off x="4968607" y="1038909"/>
            <a:ext cx="3866920" cy="40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1" cap="small">
                <a:solidFill>
                  <a:schemeClr val="bg1"/>
                </a:solidFill>
              </a:rPr>
              <a:t>President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6E763-91CE-B623-A586-5733C0742D58}"/>
              </a:ext>
            </a:extLst>
          </p:cNvPr>
          <p:cNvSpPr txBox="1"/>
          <p:nvPr/>
        </p:nvSpPr>
        <p:spPr>
          <a:xfrm>
            <a:off x="4968607" y="2855086"/>
            <a:ext cx="3866920" cy="40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1" cap="small">
                <a:solidFill>
                  <a:schemeClr val="bg1"/>
                </a:solidFill>
              </a:rPr>
              <a:t>Vice President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ACC79-9764-C52C-5394-FCCF5FC4BF81}"/>
              </a:ext>
            </a:extLst>
          </p:cNvPr>
          <p:cNvSpPr txBox="1"/>
          <p:nvPr/>
        </p:nvSpPr>
        <p:spPr>
          <a:xfrm>
            <a:off x="4968607" y="4674367"/>
            <a:ext cx="3866920" cy="40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1" cap="small">
                <a:solidFill>
                  <a:schemeClr val="bg1"/>
                </a:solidFill>
              </a:rPr>
              <a:t>Director of Education</a:t>
            </a:r>
          </a:p>
        </p:txBody>
      </p:sp>
      <p:pic>
        <p:nvPicPr>
          <p:cNvPr id="18" name="Picture 17" descr="A person with long brown hair wearing a black jacket&#10;&#10;Description automatically generated">
            <a:extLst>
              <a:ext uri="{FF2B5EF4-FFF2-40B4-BE49-F238E27FC236}">
                <a16:creationId xmlns:a16="http://schemas.microsoft.com/office/drawing/2014/main" id="{933D6F1A-34F2-5307-6D90-B7E5CE6E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" r="504"/>
          <a:stretch/>
        </p:blipFill>
        <p:spPr>
          <a:xfrm>
            <a:off x="272064" y="1015703"/>
            <a:ext cx="1668441" cy="1670503"/>
          </a:xfrm>
          <a:prstGeom prst="roundRect">
            <a:avLst/>
          </a:prstGeom>
        </p:spPr>
      </p:pic>
      <p:pic>
        <p:nvPicPr>
          <p:cNvPr id="19" name="Picture 18" descr="A person in a suit and tie&#10;&#10;Description automatically generated">
            <a:extLst>
              <a:ext uri="{FF2B5EF4-FFF2-40B4-BE49-F238E27FC236}">
                <a16:creationId xmlns:a16="http://schemas.microsoft.com/office/drawing/2014/main" id="{747FC10D-B462-4FCE-6944-6CA84CA7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306766" y="4671662"/>
            <a:ext cx="1668441" cy="1670503"/>
          </a:xfrm>
          <a:prstGeom prst="roundRect">
            <a:avLst/>
          </a:prstGeom>
        </p:spPr>
      </p:pic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8680B763-7463-64D7-1944-38A7DDDF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89" r="6689"/>
          <a:stretch/>
        </p:blipFill>
        <p:spPr>
          <a:xfrm>
            <a:off x="272064" y="2840262"/>
            <a:ext cx="1668441" cy="1670503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3C6D57-28B5-527C-F187-5DC85E0F9024}"/>
              </a:ext>
            </a:extLst>
          </p:cNvPr>
          <p:cNvSpPr txBox="1"/>
          <p:nvPr/>
        </p:nvSpPr>
        <p:spPr>
          <a:xfrm>
            <a:off x="2203373" y="5139102"/>
            <a:ext cx="663215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ea typeface="Calibri"/>
                <a:cs typeface="Calibri"/>
              </a:rPr>
              <a:t>Saransh</a:t>
            </a:r>
            <a:r>
              <a:rPr lang="en-US" sz="1600" b="1" i="1" cap="small">
                <a:ea typeface="+mn-lt"/>
                <a:cs typeface="+mn-lt"/>
              </a:rPr>
              <a:t> is a Senior, majoring in Finance and Mechanical Engineering, who interned at Palm Tree in Dallas this summer.</a:t>
            </a:r>
            <a:endParaRPr lang="en-US" sz="1600" b="1" i="1" cap="small">
              <a:ea typeface="Cambria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ea typeface="+mn-lt"/>
                <a:cs typeface="+mn-lt"/>
              </a:rPr>
              <a:t>On campus, Saransh is involved in FMI, AIG, the Burgess Institute, the Energy and Automotive Research Lab (EARL), and serves as an RA.</a:t>
            </a:r>
            <a:endParaRPr lang="en-US" sz="1600" b="1" i="1" cap="small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ea typeface="Calibri"/>
                <a:cs typeface="Calibri"/>
              </a:rPr>
              <a:t>Interned in venture capital with Red Cedar Ventures in Fall 2023.</a:t>
            </a:r>
          </a:p>
        </p:txBody>
      </p:sp>
    </p:spTree>
    <p:extLst>
      <p:ext uri="{BB962C8B-B14F-4D97-AF65-F5344CB8AC3E}">
        <p14:creationId xmlns:p14="http://schemas.microsoft.com/office/powerpoint/2010/main" val="6615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70BCC-FFA7-C508-84B9-8A47A11AB287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Executive Board Introductions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1A5C18-99A5-5419-C8B7-4B4E61ED0BEC}"/>
              </a:ext>
            </a:extLst>
          </p:cNvPr>
          <p:cNvSpPr/>
          <p:nvPr/>
        </p:nvSpPr>
        <p:spPr>
          <a:xfrm>
            <a:off x="2203373" y="1549423"/>
            <a:ext cx="6632155" cy="429657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cap="small">
                <a:ea typeface="Calibri"/>
                <a:cs typeface="Calibri"/>
              </a:rPr>
              <a:t>Yash Reddy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0CFE0-489F-B5FB-8704-A6291A3DEE82}"/>
              </a:ext>
            </a:extLst>
          </p:cNvPr>
          <p:cNvSpPr/>
          <p:nvPr/>
        </p:nvSpPr>
        <p:spPr>
          <a:xfrm>
            <a:off x="2203373" y="3925494"/>
            <a:ext cx="6632155" cy="429768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cap="small">
                <a:ea typeface="Calibri"/>
                <a:cs typeface="Calibri"/>
              </a:rPr>
              <a:t>Luke Preston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34D7A-D831-BE37-9149-20337B8BFDD9}"/>
              </a:ext>
            </a:extLst>
          </p:cNvPr>
          <p:cNvSpPr txBox="1"/>
          <p:nvPr/>
        </p:nvSpPr>
        <p:spPr>
          <a:xfrm>
            <a:off x="2203372" y="2017261"/>
            <a:ext cx="663215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Yash is a Junior majoring in Finance. He recently wrapped up his internship with The Sterling Group, a private equity firm in Dallas, Texas.</a:t>
            </a:r>
            <a:endParaRPr lang="en-US" b="1" i="1" cap="small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On campus, he is involved with SIA, AIG and Spectrum Consulting Group.</a:t>
            </a:r>
            <a:endParaRPr lang="en-US" b="1" i="1" cap="small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Next summer, Yash will be interning at William Blair as a Summer Investment Banking analyst in Chicago, Illinois.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13FD3-88CE-CC84-1C3A-7AC75401EB81}"/>
              </a:ext>
            </a:extLst>
          </p:cNvPr>
          <p:cNvSpPr txBox="1"/>
          <p:nvPr/>
        </p:nvSpPr>
        <p:spPr>
          <a:xfrm>
            <a:off x="2203372" y="4393444"/>
            <a:ext cx="663215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Luke is a Junior majoring in Finance. He recently wrapped up his internship at Auxo Investment Partners, an industrials and manufacturing focused Private Equity firm headquartered in Grand Rapids, Michigan.</a:t>
            </a:r>
            <a:endParaRPr lang="en-US" sz="1600" b="1" i="1" cap="small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On campus, he is involved in the Financial Markets Institute and GWF.</a:t>
            </a:r>
            <a:endParaRPr lang="en-US" sz="1600" b="1" i="1" cap="small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cap="small">
                <a:cs typeface="Calibri"/>
              </a:rPr>
              <a:t>Next summer, he hopes to work in private equity or deal diligence.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A970D-99E3-0C4B-1FD7-A94B25C2FC58}"/>
              </a:ext>
            </a:extLst>
          </p:cNvPr>
          <p:cNvSpPr txBox="1"/>
          <p:nvPr/>
        </p:nvSpPr>
        <p:spPr>
          <a:xfrm>
            <a:off x="4968607" y="1574779"/>
            <a:ext cx="3866920" cy="40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1" cap="small">
                <a:solidFill>
                  <a:schemeClr val="bg1"/>
                </a:solidFill>
              </a:rPr>
              <a:t>Treasurer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6E763-91CE-B623-A586-5733C0742D58}"/>
              </a:ext>
            </a:extLst>
          </p:cNvPr>
          <p:cNvSpPr txBox="1"/>
          <p:nvPr/>
        </p:nvSpPr>
        <p:spPr>
          <a:xfrm>
            <a:off x="4968607" y="3938228"/>
            <a:ext cx="3866920" cy="404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2000" b="1" i="1" cap="small">
                <a:solidFill>
                  <a:schemeClr val="bg1"/>
                </a:solidFill>
                <a:ea typeface="Calibri"/>
                <a:cs typeface="Calibri"/>
              </a:rPr>
              <a:t>Head of Business Development </a:t>
            </a:r>
          </a:p>
        </p:txBody>
      </p:sp>
      <p:pic>
        <p:nvPicPr>
          <p:cNvPr id="18" name="Picture 17" descr="A person in a suit smiling&#10;&#10;Description automatically generated">
            <a:extLst>
              <a:ext uri="{FF2B5EF4-FFF2-40B4-BE49-F238E27FC236}">
                <a16:creationId xmlns:a16="http://schemas.microsoft.com/office/drawing/2014/main" id="{18D50FB7-E8E9-90AB-B764-AEA8EAAF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9" t="3704" r="329" b="25926"/>
          <a:stretch/>
        </p:blipFill>
        <p:spPr>
          <a:xfrm>
            <a:off x="272064" y="1574376"/>
            <a:ext cx="1668441" cy="1670503"/>
          </a:xfrm>
          <a:prstGeom prst="roundRect">
            <a:avLst/>
          </a:prstGeom>
        </p:spPr>
      </p:pic>
      <p:pic>
        <p:nvPicPr>
          <p:cNvPr id="17" name="Picture 16" descr="A person in a suit smiling&#10;&#10;Description automatically generated">
            <a:extLst>
              <a:ext uri="{FF2B5EF4-FFF2-40B4-BE49-F238E27FC236}">
                <a16:creationId xmlns:a16="http://schemas.microsoft.com/office/drawing/2014/main" id="{5B7A3745-19A8-64FC-A026-5846C658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660" y="3938693"/>
            <a:ext cx="1668439" cy="16684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7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/>
              <a:t>AIG Expectations</a:t>
            </a:r>
            <a:endParaRPr lang="en-US" sz="3200" b="1" i="1" cap="small" baseline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9E819-1B19-EBD8-EB46-8856948B4120}"/>
              </a:ext>
            </a:extLst>
          </p:cNvPr>
          <p:cNvSpPr/>
          <p:nvPr/>
        </p:nvSpPr>
        <p:spPr>
          <a:xfrm>
            <a:off x="0" y="874608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  <a:cs typeface="Calibri"/>
              </a:rPr>
              <a:t>Meetings: Thursdays 5pm-6pm in Room M200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D2BCF-E4B9-C793-0A6F-05B3A4877682}"/>
              </a:ext>
            </a:extLst>
          </p:cNvPr>
          <p:cNvSpPr txBox="1"/>
          <p:nvPr/>
        </p:nvSpPr>
        <p:spPr>
          <a:xfrm>
            <a:off x="786011" y="1837062"/>
            <a:ext cx="777337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Attendance: weekly attendance is required for all sector head and analyst positions – Must reach out 24 hours in advance of meeting if unable to attend.</a:t>
            </a:r>
          </a:p>
          <a:p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Dress Code: Business Casual. 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Educational Series: Sector head and analyst groups will lead a presentation session with an overview of their specific asset class.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Guest Speaker: the following week we will bring in an industry professional as a guest speaker from that asset class.</a:t>
            </a:r>
          </a:p>
          <a:p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Professional Development: we will lead resume workshops, case studies, and technical study sessions.</a:t>
            </a:r>
          </a:p>
          <a:p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Social Events: we will host social events to strengthen our community. 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579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2974554" y="143041"/>
            <a:ext cx="61694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Asset Classes Covered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AE2A5-147C-865D-7FB1-5FA3B22F7D00}"/>
              </a:ext>
            </a:extLst>
          </p:cNvPr>
          <p:cNvSpPr/>
          <p:nvPr/>
        </p:nvSpPr>
        <p:spPr>
          <a:xfrm>
            <a:off x="0" y="874608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300" b="1" i="1" cap="small">
                <a:solidFill>
                  <a:schemeClr val="tx1"/>
                </a:solidFill>
              </a:rPr>
              <a:t>Alternative investments are competitive investment strategies that are not open to the public and require a large pool of private capital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3FF0D4-4A14-C2BC-F65A-65EE35EA1F68}"/>
              </a:ext>
            </a:extLst>
          </p:cNvPr>
          <p:cNvSpPr/>
          <p:nvPr/>
        </p:nvSpPr>
        <p:spPr>
          <a:xfrm>
            <a:off x="1279849" y="1765662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Private Equity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BE9122D-2DEE-6BDF-1CA7-F8C755A8B2EB}"/>
              </a:ext>
            </a:extLst>
          </p:cNvPr>
          <p:cNvSpPr/>
          <p:nvPr/>
        </p:nvSpPr>
        <p:spPr>
          <a:xfrm>
            <a:off x="1279849" y="5093670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Real Estate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332815-3DC9-D5DC-E181-EE00D9E8E0D7}"/>
              </a:ext>
            </a:extLst>
          </p:cNvPr>
          <p:cNvSpPr/>
          <p:nvPr/>
        </p:nvSpPr>
        <p:spPr>
          <a:xfrm>
            <a:off x="1279853" y="2591688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Hedge Funds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117F04-7E22-768C-70AC-AC2681A34F3F}"/>
              </a:ext>
            </a:extLst>
          </p:cNvPr>
          <p:cNvSpPr/>
          <p:nvPr/>
        </p:nvSpPr>
        <p:spPr>
          <a:xfrm>
            <a:off x="1279850" y="3429000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Venture Capital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7CC4D9-D1A0-039B-AFA5-EC1A208DC5FB}"/>
              </a:ext>
            </a:extLst>
          </p:cNvPr>
          <p:cNvSpPr/>
          <p:nvPr/>
        </p:nvSpPr>
        <p:spPr>
          <a:xfrm>
            <a:off x="1279851" y="4261335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Private Credit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C2101F-3305-457F-7058-BF5B7DC4F353}"/>
              </a:ext>
            </a:extLst>
          </p:cNvPr>
          <p:cNvSpPr/>
          <p:nvPr/>
        </p:nvSpPr>
        <p:spPr>
          <a:xfrm>
            <a:off x="1279849" y="5926005"/>
            <a:ext cx="2161309" cy="53194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>
                <a:solidFill>
                  <a:schemeClr val="bg1"/>
                </a:solidFill>
              </a:rPr>
              <a:t>Secondaries</a:t>
            </a:r>
          </a:p>
        </p:txBody>
      </p:sp>
      <p:pic>
        <p:nvPicPr>
          <p:cNvPr id="6" name="Graphic 5" descr="Credit card with solid fill">
            <a:extLst>
              <a:ext uri="{FF2B5EF4-FFF2-40B4-BE49-F238E27FC236}">
                <a16:creationId xmlns:a16="http://schemas.microsoft.com/office/drawing/2014/main" id="{6B5FF9EB-DA0E-F539-ADC8-29A94E78D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" y="4226572"/>
            <a:ext cx="599795" cy="599795"/>
          </a:xfrm>
          <a:prstGeom prst="rect">
            <a:avLst/>
          </a:prstGeom>
        </p:spPr>
      </p:pic>
      <p:pic>
        <p:nvPicPr>
          <p:cNvPr id="7" name="Graphic 6" descr="Building with solid fill">
            <a:extLst>
              <a:ext uri="{FF2B5EF4-FFF2-40B4-BE49-F238E27FC236}">
                <a16:creationId xmlns:a16="http://schemas.microsoft.com/office/drawing/2014/main" id="{3278ED51-2561-BD1E-8921-5A24DE563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900" y="5103195"/>
            <a:ext cx="599794" cy="544316"/>
          </a:xfrm>
          <a:prstGeom prst="rect">
            <a:avLst/>
          </a:prstGeom>
        </p:spPr>
      </p:pic>
      <p:pic>
        <p:nvPicPr>
          <p:cNvPr id="8" name="Graphic 7" descr="Open hand with plant with solid fill">
            <a:extLst>
              <a:ext uri="{FF2B5EF4-FFF2-40B4-BE49-F238E27FC236}">
                <a16:creationId xmlns:a16="http://schemas.microsoft.com/office/drawing/2014/main" id="{5A5300AC-397A-B066-BA38-976952060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900" y="3400547"/>
            <a:ext cx="599794" cy="599794"/>
          </a:xfrm>
          <a:prstGeom prst="rect">
            <a:avLst/>
          </a:prstGeom>
        </p:spPr>
      </p:pic>
      <p:pic>
        <p:nvPicPr>
          <p:cNvPr id="13" name="Graphic 12" descr="Flying Money with solid fill">
            <a:extLst>
              <a:ext uri="{FF2B5EF4-FFF2-40B4-BE49-F238E27FC236}">
                <a16:creationId xmlns:a16="http://schemas.microsoft.com/office/drawing/2014/main" id="{E4265310-7CC4-883E-A9BB-A2FFF7B84C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900" y="2557762"/>
            <a:ext cx="599795" cy="599795"/>
          </a:xfrm>
          <a:prstGeom prst="rect">
            <a:avLst/>
          </a:prstGeom>
        </p:spPr>
      </p:pic>
      <p:pic>
        <p:nvPicPr>
          <p:cNvPr id="19" name="Graphic 18" descr="Handshake with solid fill">
            <a:extLst>
              <a:ext uri="{FF2B5EF4-FFF2-40B4-BE49-F238E27FC236}">
                <a16:creationId xmlns:a16="http://schemas.microsoft.com/office/drawing/2014/main" id="{5A2CC12C-6CB8-8AAF-B739-14F3B4EF1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2900" y="1731736"/>
            <a:ext cx="599795" cy="599795"/>
          </a:xfrm>
          <a:prstGeom prst="rect">
            <a:avLst/>
          </a:prstGeom>
        </p:spPr>
      </p:pic>
      <p:pic>
        <p:nvPicPr>
          <p:cNvPr id="20" name="Graphic 19" descr="Workflow with solid fill">
            <a:extLst>
              <a:ext uri="{FF2B5EF4-FFF2-40B4-BE49-F238E27FC236}">
                <a16:creationId xmlns:a16="http://schemas.microsoft.com/office/drawing/2014/main" id="{D083F0D4-E316-DEEA-E726-E48DF3CBB3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900" y="5877094"/>
            <a:ext cx="599793" cy="59979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908ED5-5325-14C1-C10E-D64F4929C1E0}"/>
              </a:ext>
            </a:extLst>
          </p:cNvPr>
          <p:cNvCxnSpPr>
            <a:cxnSpLocks/>
          </p:cNvCxnSpPr>
          <p:nvPr/>
        </p:nvCxnSpPr>
        <p:spPr>
          <a:xfrm flipH="1">
            <a:off x="1279849" y="2422819"/>
            <a:ext cx="7498080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6CDF43-E7A4-E969-EDEC-454C9517C41F}"/>
              </a:ext>
            </a:extLst>
          </p:cNvPr>
          <p:cNvCxnSpPr>
            <a:cxnSpLocks/>
          </p:cNvCxnSpPr>
          <p:nvPr/>
        </p:nvCxnSpPr>
        <p:spPr>
          <a:xfrm flipH="1">
            <a:off x="1279849" y="3261019"/>
            <a:ext cx="7498080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89854D-777D-0D7A-1624-326328339AA5}"/>
              </a:ext>
            </a:extLst>
          </p:cNvPr>
          <p:cNvCxnSpPr>
            <a:cxnSpLocks/>
          </p:cNvCxnSpPr>
          <p:nvPr/>
        </p:nvCxnSpPr>
        <p:spPr>
          <a:xfrm flipH="1">
            <a:off x="1279849" y="4089694"/>
            <a:ext cx="7498080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70EEA3-13CF-49BE-A9CB-A77B01475B94}"/>
              </a:ext>
            </a:extLst>
          </p:cNvPr>
          <p:cNvCxnSpPr>
            <a:cxnSpLocks/>
          </p:cNvCxnSpPr>
          <p:nvPr/>
        </p:nvCxnSpPr>
        <p:spPr>
          <a:xfrm flipH="1">
            <a:off x="1279849" y="4927894"/>
            <a:ext cx="7498080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ABF513-2FBF-EBEC-0BC2-4BB8CC056360}"/>
              </a:ext>
            </a:extLst>
          </p:cNvPr>
          <p:cNvCxnSpPr>
            <a:cxnSpLocks/>
          </p:cNvCxnSpPr>
          <p:nvPr/>
        </p:nvCxnSpPr>
        <p:spPr>
          <a:xfrm flipH="1">
            <a:off x="1279849" y="5766094"/>
            <a:ext cx="7498080" cy="0"/>
          </a:xfrm>
          <a:prstGeom prst="line">
            <a:avLst/>
          </a:prstGeom>
          <a:ln w="28575">
            <a:solidFill>
              <a:srgbClr val="48604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78CC994-305F-6C4B-05EC-69E84F7C61C0}"/>
              </a:ext>
            </a:extLst>
          </p:cNvPr>
          <p:cNvSpPr/>
          <p:nvPr/>
        </p:nvSpPr>
        <p:spPr>
          <a:xfrm>
            <a:off x="3778312" y="1751411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Investments in private companies, or buyouts of public companies, resulting in the delisting of the public company.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6A54C-DBAA-B000-246F-13BABF708A49}"/>
              </a:ext>
            </a:extLst>
          </p:cNvPr>
          <p:cNvSpPr/>
          <p:nvPr/>
        </p:nvSpPr>
        <p:spPr>
          <a:xfrm>
            <a:off x="3778311" y="3399608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Investments in generally high-risk/high-reward startup companies and small businesses.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73FF95-5748-92E3-AB3D-9F772DEB5025}"/>
              </a:ext>
            </a:extLst>
          </p:cNvPr>
          <p:cNvSpPr/>
          <p:nvPr/>
        </p:nvSpPr>
        <p:spPr>
          <a:xfrm>
            <a:off x="3778312" y="4218408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Non-bank corporate loans that are high-yielding illiquid investments, offered to businesses that are unable to secure financing from traditional bank lenders.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9CA6E8-56A3-17A5-CBE4-9E215CDFC403}"/>
              </a:ext>
            </a:extLst>
          </p:cNvPr>
          <p:cNvSpPr/>
          <p:nvPr/>
        </p:nvSpPr>
        <p:spPr>
          <a:xfrm>
            <a:off x="3778312" y="5056935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Investments in real estate properties that generate income for investment purposes rather than a primary residence.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D5384F-D1FD-B662-8826-AEE138999FD7}"/>
              </a:ext>
            </a:extLst>
          </p:cNvPr>
          <p:cNvSpPr/>
          <p:nvPr/>
        </p:nvSpPr>
        <p:spPr>
          <a:xfrm>
            <a:off x="3778312" y="5875735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Institutional investors who buy existing private equity stakes from current investors for access to mature assets, allowing current limited partners access to liquidity.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D72810-0E15-E919-0A7B-C7A7EE13F75A}"/>
              </a:ext>
            </a:extLst>
          </p:cNvPr>
          <p:cNvSpPr/>
          <p:nvPr/>
        </p:nvSpPr>
        <p:spPr>
          <a:xfrm>
            <a:off x="3778311" y="2551533"/>
            <a:ext cx="4999618" cy="5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cap="small">
                <a:solidFill>
                  <a:schemeClr val="tx1"/>
                </a:solidFill>
              </a:rPr>
              <a:t>Investment partnership between a hedge fund manager and investors that pool their money together into a fund to maximize returns and mitigate risk.</a:t>
            </a:r>
          </a:p>
        </p:txBody>
      </p:sp>
    </p:spTree>
    <p:extLst>
      <p:ext uri="{BB962C8B-B14F-4D97-AF65-F5344CB8AC3E}">
        <p14:creationId xmlns:p14="http://schemas.microsoft.com/office/powerpoint/2010/main" val="115287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Private Equity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9E819-1B19-EBD8-EB46-8856948B4120}"/>
              </a:ext>
            </a:extLst>
          </p:cNvPr>
          <p:cNvSpPr/>
          <p:nvPr/>
        </p:nvSpPr>
        <p:spPr>
          <a:xfrm>
            <a:off x="0" y="874608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  <a:cs typeface="Calibri"/>
              </a:rPr>
              <a:t>investing in companies to grow and improve them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A027F3-4CB9-1587-8966-BB4CC0E2DC99}"/>
              </a:ext>
            </a:extLst>
          </p:cNvPr>
          <p:cNvSpPr/>
          <p:nvPr/>
        </p:nvSpPr>
        <p:spPr>
          <a:xfrm>
            <a:off x="116033" y="1823257"/>
            <a:ext cx="5279771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/>
              <a:t>Private Equity Funds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D2BCF-E4B9-C793-0A6F-05B3A4877682}"/>
              </a:ext>
            </a:extLst>
          </p:cNvPr>
          <p:cNvSpPr txBox="1"/>
          <p:nvPr/>
        </p:nvSpPr>
        <p:spPr>
          <a:xfrm>
            <a:off x="119598" y="2333685"/>
            <a:ext cx="527858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Private Equity is an alternative investment class that raises capital from limited and general partners to deploy investments in companies.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endParaRPr lang="en-US" b="1" i="1" cap="small">
              <a:cs typeface="Calibri" panose="020F0502020204030204"/>
            </a:endParaRPr>
          </a:p>
          <a:p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Funds will manage companies and work to improve profits margins and pay down debt to increase their equity in the portfolio company.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In the buyout of companies, the PE group will often utilize leverage (debt) to amply their returns and return a larger profit to their partners.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EB993D37-1B3C-2DB3-3AC9-CC4B2F03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41"/>
          <a:stretch/>
        </p:blipFill>
        <p:spPr>
          <a:xfrm>
            <a:off x="5811809" y="1837062"/>
            <a:ext cx="3217025" cy="21911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75A784-AF90-8DE5-7EFA-00F4A567649B}"/>
              </a:ext>
            </a:extLst>
          </p:cNvPr>
          <p:cNvSpPr/>
          <p:nvPr/>
        </p:nvSpPr>
        <p:spPr>
          <a:xfrm>
            <a:off x="116032" y="3507840"/>
            <a:ext cx="5279771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Leveraged Buyouts (LBO)</a:t>
            </a:r>
            <a:endParaRPr lang="en-US" sz="2000" b="1" i="1" cap="smal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EDFE8-C992-692B-6AA7-DDB8D848C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86" y="5730107"/>
            <a:ext cx="1512916" cy="501712"/>
          </a:xfrm>
          <a:prstGeom prst="rect">
            <a:avLst/>
          </a:prstGeom>
        </p:spPr>
      </p:pic>
      <p:pic>
        <p:nvPicPr>
          <p:cNvPr id="1026" name="Picture 2" descr="Home | Shore Capital Partners">
            <a:extLst>
              <a:ext uri="{FF2B5EF4-FFF2-40B4-BE49-F238E27FC236}">
                <a16:creationId xmlns:a16="http://schemas.microsoft.com/office/drawing/2014/main" id="{7D827D70-1644-871F-59F9-5270CE31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02" y="4401915"/>
            <a:ext cx="1428750" cy="3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KR Closes $1.3 Billion Global Impact ...">
            <a:extLst>
              <a:ext uri="{FF2B5EF4-FFF2-40B4-BE49-F238E27FC236}">
                <a16:creationId xmlns:a16="http://schemas.microsoft.com/office/drawing/2014/main" id="{6EC70ACD-3DFC-D53E-31BB-E36D21BE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54" y="4302947"/>
            <a:ext cx="1171575" cy="5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rburg Pincus - Management Leadership ...">
            <a:extLst>
              <a:ext uri="{FF2B5EF4-FFF2-40B4-BE49-F238E27FC236}">
                <a16:creationId xmlns:a16="http://schemas.microsoft.com/office/drawing/2014/main" id="{393F6EC3-C183-6CFD-7F0E-178C6BC9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59" y="4950005"/>
            <a:ext cx="1283671" cy="72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PG | World Economic Forum">
            <a:extLst>
              <a:ext uri="{FF2B5EF4-FFF2-40B4-BE49-F238E27FC236}">
                <a16:creationId xmlns:a16="http://schemas.microsoft.com/office/drawing/2014/main" id="{591DBE35-A186-70AC-BEED-95DC94A67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651" y="5671265"/>
            <a:ext cx="1497126" cy="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593F3-6C10-8E4B-C97A-F7CC9CD2B1F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542" t="28144" r="6458" b="23930"/>
          <a:stretch/>
        </p:blipFill>
        <p:spPr>
          <a:xfrm>
            <a:off x="7399681" y="5086988"/>
            <a:ext cx="1586621" cy="4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F687DD-C441-5744-502A-3B522CD93081}"/>
              </a:ext>
            </a:extLst>
          </p:cNvPr>
          <p:cNvSpPr/>
          <p:nvPr/>
        </p:nvSpPr>
        <p:spPr>
          <a:xfrm>
            <a:off x="0" y="881772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cap="small">
                <a:solidFill>
                  <a:schemeClr val="tx1"/>
                </a:solidFill>
              </a:rPr>
              <a:t>High risk-adjusted returns in the public markets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/>
              <a:t>Hedge Fund Overview</a:t>
            </a:r>
            <a:endParaRPr lang="en-US" sz="3200" b="1" i="1" cap="small" baseline="0"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02D791-1A01-44BD-2918-772F00688963}"/>
              </a:ext>
            </a:extLst>
          </p:cNvPr>
          <p:cNvSpPr/>
          <p:nvPr/>
        </p:nvSpPr>
        <p:spPr>
          <a:xfrm>
            <a:off x="114301" y="1851390"/>
            <a:ext cx="8915399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/>
              <a:t>Hedge Funds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DA681-9CA9-7554-A204-4A60BC3C7129}"/>
              </a:ext>
            </a:extLst>
          </p:cNvPr>
          <p:cNvSpPr txBox="1"/>
          <p:nvPr/>
        </p:nvSpPr>
        <p:spPr>
          <a:xfrm>
            <a:off x="144360" y="2291275"/>
            <a:ext cx="8787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 i="1" cap="small">
                <a:cs typeface="Calibri"/>
              </a:rPr>
              <a:t>Alternative investment funds that raise capital from institutional investors to deploy in securities or other assets across a vast range of markets.</a:t>
            </a:r>
            <a:endParaRPr lang="en-US" b="1" i="1" cap="small"/>
          </a:p>
          <a:p>
            <a:pPr marL="285750" indent="-285750" algn="just">
              <a:buFont typeface="Arial"/>
              <a:buChar char="•"/>
            </a:pPr>
            <a:r>
              <a:rPr lang="en-US" b="1" i="1" cap="small">
                <a:cs typeface="Calibri"/>
              </a:rPr>
              <a:t>The objective is to produce positive, satisfactory returns for both investors and managers.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B5CEAE-2D42-B239-B1C4-5DE1364B3D62}"/>
              </a:ext>
            </a:extLst>
          </p:cNvPr>
          <p:cNvSpPr/>
          <p:nvPr/>
        </p:nvSpPr>
        <p:spPr>
          <a:xfrm>
            <a:off x="114300" y="3423940"/>
            <a:ext cx="5362550" cy="438912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cap="small"/>
              <a:t>How do they achieve their goals?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75182-7A56-8206-2964-D5FF6DF7EA16}"/>
              </a:ext>
            </a:extLst>
          </p:cNvPr>
          <p:cNvSpPr txBox="1"/>
          <p:nvPr/>
        </p:nvSpPr>
        <p:spPr>
          <a:xfrm>
            <a:off x="-251677" y="3963595"/>
            <a:ext cx="5671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/>
              <a:buChar char="•"/>
            </a:pPr>
            <a:r>
              <a:rPr lang="en-US" b="1" i="1" cap="small">
                <a:cs typeface="Calibri"/>
              </a:rPr>
              <a:t>Utilize a handful of trading techniques and instruments (e.g.: options, shorts, etc.).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b="1" i="1" cap="small">
                <a:cs typeface="Calibri"/>
              </a:rPr>
              <a:t>Heavy technical security analysis and heavy emphasis on timed moves.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b="1" i="1" cap="small">
                <a:cs typeface="Calibri"/>
              </a:rPr>
              <a:t>Common strategies include global macro trends, long / short, event driven, and others.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7B6A-56D8-4BBB-4133-42AB8BBB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885" b="39781"/>
          <a:stretch/>
        </p:blipFill>
        <p:spPr>
          <a:xfrm>
            <a:off x="6215062" y="3627781"/>
            <a:ext cx="2143125" cy="457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85E3B-A580-1E4F-2957-5F9EDE22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743" b="27064"/>
          <a:stretch/>
        </p:blipFill>
        <p:spPr>
          <a:xfrm>
            <a:off x="5626216" y="4364480"/>
            <a:ext cx="1660408" cy="76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11806-9875-4042-4BB9-ADF2C0DA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23" t="15167" r="11415" b="14887"/>
          <a:stretch/>
        </p:blipFill>
        <p:spPr>
          <a:xfrm>
            <a:off x="5496967" y="5414973"/>
            <a:ext cx="1796780" cy="866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D1EA7-5643-5786-7D21-84CDCAD86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225" y="4498156"/>
            <a:ext cx="1592900" cy="398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74C483-ADAD-ABF6-FF92-74D5A1D390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201" b="32251"/>
          <a:stretch/>
        </p:blipFill>
        <p:spPr>
          <a:xfrm>
            <a:off x="7486887" y="5677306"/>
            <a:ext cx="1514238" cy="3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2F11-C86E-1A5C-3A2C-19265502244A}"/>
              </a:ext>
            </a:extLst>
          </p:cNvPr>
          <p:cNvSpPr txBox="1"/>
          <p:nvPr/>
        </p:nvSpPr>
        <p:spPr>
          <a:xfrm>
            <a:off x="3646714" y="143041"/>
            <a:ext cx="54972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i="1" cap="small" baseline="0">
                <a:latin typeface="+mn-lt"/>
              </a:rPr>
              <a:t>Venture Capital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268C-3BC9-D862-2479-EF78E11F32CB}"/>
              </a:ext>
            </a:extLst>
          </p:cNvPr>
          <p:cNvSpPr/>
          <p:nvPr/>
        </p:nvSpPr>
        <p:spPr>
          <a:xfrm>
            <a:off x="0" y="878775"/>
            <a:ext cx="9144000" cy="815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cap="small">
                <a:solidFill>
                  <a:schemeClr val="tx1"/>
                </a:solidFill>
              </a:rPr>
              <a:t>funding for businesses poised for strong future growth</a:t>
            </a: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5C48FDA4-56A4-52CC-5F10-F24ED12AB2D5}"/>
              </a:ext>
            </a:extLst>
          </p:cNvPr>
          <p:cNvSpPr/>
          <p:nvPr/>
        </p:nvSpPr>
        <p:spPr>
          <a:xfrm>
            <a:off x="320631" y="1842074"/>
            <a:ext cx="4068892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Venture capital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82123868-85F0-F61E-3D9E-43F5492B341B}"/>
              </a:ext>
            </a:extLst>
          </p:cNvPr>
          <p:cNvSpPr/>
          <p:nvPr/>
        </p:nvSpPr>
        <p:spPr>
          <a:xfrm>
            <a:off x="4725030" y="1842074"/>
            <a:ext cx="4098339" cy="385699"/>
          </a:xfrm>
          <a:prstGeom prst="roundRect">
            <a:avLst/>
          </a:prstGeom>
          <a:solidFill>
            <a:srgbClr val="48604A"/>
          </a:solidFill>
          <a:ln>
            <a:solidFill>
              <a:srgbClr val="486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 cap="small">
                <a:cs typeface="Calibri"/>
              </a:rPr>
              <a:t>How do they achieve their goals?</a:t>
            </a:r>
            <a:endParaRPr lang="en-US" sz="2000" b="1" i="1" cap="smal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40530-963C-B841-DB3B-C0CF20193D0A}"/>
              </a:ext>
            </a:extLst>
          </p:cNvPr>
          <p:cNvSpPr txBox="1"/>
          <p:nvPr/>
        </p:nvSpPr>
        <p:spPr>
          <a:xfrm>
            <a:off x="362682" y="2329961"/>
            <a:ext cx="39836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A form of private equity that funds startups and early-stage companies with long-term growth potential.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Types of Venture Capital include pre-seed, seed funding, and early-stage funding.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17849-A8A2-E654-0DF3-A4EF025EAE53}"/>
              </a:ext>
            </a:extLst>
          </p:cNvPr>
          <p:cNvSpPr txBox="1"/>
          <p:nvPr/>
        </p:nvSpPr>
        <p:spPr>
          <a:xfrm>
            <a:off x="4768547" y="2353407"/>
            <a:ext cx="42448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Take an ownership stake or an active interest in the companies in return for funding.</a:t>
            </a:r>
          </a:p>
          <a:p>
            <a:pPr marL="285750" indent="-285750">
              <a:buFont typeface="Arial"/>
              <a:buChar char="•"/>
            </a:pPr>
            <a:endParaRPr lang="en-US" b="1" i="1" cap="small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cap="small">
                <a:cs typeface="Calibri" panose="020F0502020204030204"/>
              </a:rPr>
              <a:t>Their goal is to increase the value of the company, then exit investment by either selling the fund's stake or via an IPO.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8D7B5-1235-A44E-0AE2-3F064DCD10F8}"/>
              </a:ext>
            </a:extLst>
          </p:cNvPr>
          <p:cNvSpPr/>
          <p:nvPr/>
        </p:nvSpPr>
        <p:spPr>
          <a:xfrm>
            <a:off x="362682" y="4655127"/>
            <a:ext cx="1537370" cy="34438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Investors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2B5606-BD23-19E7-44D9-EA219F8F9AF1}"/>
              </a:ext>
            </a:extLst>
          </p:cNvPr>
          <p:cNvSpPr/>
          <p:nvPr/>
        </p:nvSpPr>
        <p:spPr>
          <a:xfrm>
            <a:off x="2389941" y="5427023"/>
            <a:ext cx="1009402" cy="771896"/>
          </a:xfrm>
          <a:prstGeom prst="rightArrow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Capital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96EE51-DCCD-7248-0FB0-E10897335DCB}"/>
              </a:ext>
            </a:extLst>
          </p:cNvPr>
          <p:cNvSpPr/>
          <p:nvPr/>
        </p:nvSpPr>
        <p:spPr>
          <a:xfrm>
            <a:off x="3803315" y="4655127"/>
            <a:ext cx="1537370" cy="34438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VC Fund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DDDF55-87BD-2BB9-3724-480672607D2C}"/>
              </a:ext>
            </a:extLst>
          </p:cNvPr>
          <p:cNvSpPr/>
          <p:nvPr/>
        </p:nvSpPr>
        <p:spPr>
          <a:xfrm>
            <a:off x="5788547" y="5423712"/>
            <a:ext cx="1009402" cy="771896"/>
          </a:xfrm>
          <a:prstGeom prst="rightArrow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/>
              <a:t>Invest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7F1DE-7D11-337F-83F2-9725EB16B827}"/>
              </a:ext>
            </a:extLst>
          </p:cNvPr>
          <p:cNvSpPr txBox="1"/>
          <p:nvPr/>
        </p:nvSpPr>
        <p:spPr>
          <a:xfrm>
            <a:off x="2228229" y="4595750"/>
            <a:ext cx="124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8604A"/>
                </a:solidFill>
              </a:rPr>
              <a:t>$$$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4ECAA-B94F-D319-5604-F38FF39BBC93}"/>
              </a:ext>
            </a:extLst>
          </p:cNvPr>
          <p:cNvSpPr txBox="1"/>
          <p:nvPr/>
        </p:nvSpPr>
        <p:spPr>
          <a:xfrm>
            <a:off x="5635395" y="4595750"/>
            <a:ext cx="124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8604A"/>
                </a:solidFill>
              </a:rPr>
              <a:t>$$$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491FE9-C99D-6289-5A08-2FC444269432}"/>
              </a:ext>
            </a:extLst>
          </p:cNvPr>
          <p:cNvSpPr/>
          <p:nvPr/>
        </p:nvSpPr>
        <p:spPr>
          <a:xfrm>
            <a:off x="7243948" y="4655126"/>
            <a:ext cx="1537370" cy="344385"/>
          </a:xfrm>
          <a:prstGeom prst="roundRect">
            <a:avLst/>
          </a:prstGeom>
          <a:solidFill>
            <a:srgbClr val="486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/>
              <a:t>Portfolio</a:t>
            </a:r>
          </a:p>
        </p:txBody>
      </p:sp>
      <p:pic>
        <p:nvPicPr>
          <p:cNvPr id="18" name="Picture 17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9D9306DE-21CE-1488-FC6F-099F4258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28" y="5570721"/>
            <a:ext cx="582724" cy="466179"/>
          </a:xfrm>
          <a:prstGeom prst="rect">
            <a:avLst/>
          </a:prstGeom>
        </p:spPr>
      </p:pic>
      <p:pic>
        <p:nvPicPr>
          <p:cNvPr id="20" name="Picture 19" descr="A red logo with a triangle and a letter&#10;&#10;Description automatically generated">
            <a:extLst>
              <a:ext uri="{FF2B5EF4-FFF2-40B4-BE49-F238E27FC236}">
                <a16:creationId xmlns:a16="http://schemas.microsoft.com/office/drawing/2014/main" id="{AF498CCC-E270-6B7F-E3F3-B3765AE2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2" b="34899"/>
          <a:stretch/>
        </p:blipFill>
        <p:spPr>
          <a:xfrm>
            <a:off x="7408924" y="5899439"/>
            <a:ext cx="1211842" cy="379654"/>
          </a:xfrm>
          <a:prstGeom prst="rect">
            <a:avLst/>
          </a:prstGeom>
        </p:spPr>
      </p:pic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1CC0FD9F-4364-D514-ADD9-79ED1F3C29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b="12211"/>
          <a:stretch/>
        </p:blipFill>
        <p:spPr>
          <a:xfrm>
            <a:off x="7339117" y="5086135"/>
            <a:ext cx="905374" cy="500884"/>
          </a:xfrm>
          <a:prstGeom prst="rect">
            <a:avLst/>
          </a:prstGeom>
        </p:spPr>
      </p:pic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93CF251C-8A81-10C8-D7F9-ED1015703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87" y="5539039"/>
            <a:ext cx="725675" cy="408381"/>
          </a:xfrm>
          <a:prstGeom prst="rect">
            <a:avLst/>
          </a:prstGeom>
        </p:spPr>
      </p:pic>
      <p:pic>
        <p:nvPicPr>
          <p:cNvPr id="26" name="Picture 25" descr="A close-up of a logo&#10;&#10;Description automatically generated">
            <a:extLst>
              <a:ext uri="{FF2B5EF4-FFF2-40B4-BE49-F238E27FC236}">
                <a16:creationId xmlns:a16="http://schemas.microsoft.com/office/drawing/2014/main" id="{2B72AA6A-BB5E-CCAC-01D7-9ABC3900D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5" y="4996564"/>
            <a:ext cx="1584038" cy="52801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6C793A-6D63-AC66-F445-5208A9574216}"/>
              </a:ext>
            </a:extLst>
          </p:cNvPr>
          <p:cNvCxnSpPr>
            <a:cxnSpLocks/>
          </p:cNvCxnSpPr>
          <p:nvPr/>
        </p:nvCxnSpPr>
        <p:spPr>
          <a:xfrm>
            <a:off x="320631" y="4512623"/>
            <a:ext cx="85027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5796306-3502-42EF-259F-A8328858F5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96" y="5152417"/>
            <a:ext cx="868245" cy="297307"/>
          </a:xfrm>
          <a:prstGeom prst="rect">
            <a:avLst/>
          </a:prstGeom>
        </p:spPr>
      </p:pic>
      <p:pic>
        <p:nvPicPr>
          <p:cNvPr id="32" name="Picture 31" descr="A black and grey logo&#10;&#10;Description automatically generated">
            <a:extLst>
              <a:ext uri="{FF2B5EF4-FFF2-40B4-BE49-F238E27FC236}">
                <a16:creationId xmlns:a16="http://schemas.microsoft.com/office/drawing/2014/main" id="{9BEA5B84-2A8E-C7CA-8365-8F3B8BBE8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3" y="5549368"/>
            <a:ext cx="954330" cy="316261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8CB26A4-3570-97A5-3E45-45262267A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30476"/>
          <a:stretch/>
        </p:blipFill>
        <p:spPr>
          <a:xfrm>
            <a:off x="3975599" y="5999580"/>
            <a:ext cx="1442547" cy="326972"/>
          </a:xfrm>
          <a:prstGeom prst="rect">
            <a:avLst/>
          </a:prstGeom>
        </p:spPr>
      </p:pic>
      <p:pic>
        <p:nvPicPr>
          <p:cNvPr id="36" name="Picture 35" descr="A black and grey logo&#10;&#10;Description automatically generated">
            <a:extLst>
              <a:ext uri="{FF2B5EF4-FFF2-40B4-BE49-F238E27FC236}">
                <a16:creationId xmlns:a16="http://schemas.microsoft.com/office/drawing/2014/main" id="{1AA7E881-7D27-C38E-345D-A64FAB44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36" y="5062480"/>
            <a:ext cx="690885" cy="3872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2760C3-9D32-FA4F-A7D0-21D053FD7DFF}"/>
              </a:ext>
            </a:extLst>
          </p:cNvPr>
          <p:cNvSpPr txBox="1"/>
          <p:nvPr/>
        </p:nvSpPr>
        <p:spPr>
          <a:xfrm>
            <a:off x="360604" y="5503414"/>
            <a:ext cx="952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cap="small" baseline="0">
                <a:latin typeface="+mn-lt"/>
              </a:rPr>
              <a:t>Pension Funds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4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17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Smalley, Ryan</dc:creator>
  <cp:revision>2</cp:revision>
  <dcterms:created xsi:type="dcterms:W3CDTF">2023-08-29T18:30:56Z</dcterms:created>
  <dcterms:modified xsi:type="dcterms:W3CDTF">2025-04-25T15:33:07Z</dcterms:modified>
</cp:coreProperties>
</file>